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6" r:id="rId6"/>
    <p:sldId id="258" r:id="rId7"/>
    <p:sldId id="259" r:id="rId8"/>
    <p:sldId id="260" r:id="rId9"/>
    <p:sldId id="261" r:id="rId10"/>
    <p:sldId id="262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260B-0A42-431B-A5D6-D2635FC980B5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797A-9C9C-4BD4-8838-2E7D1A329D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767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260B-0A42-431B-A5D6-D2635FC980B5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797A-9C9C-4BD4-8838-2E7D1A329D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35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260B-0A42-431B-A5D6-D2635FC980B5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797A-9C9C-4BD4-8838-2E7D1A329D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450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260B-0A42-431B-A5D6-D2635FC980B5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797A-9C9C-4BD4-8838-2E7D1A329D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320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260B-0A42-431B-A5D6-D2635FC980B5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797A-9C9C-4BD4-8838-2E7D1A329D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639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260B-0A42-431B-A5D6-D2635FC980B5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797A-9C9C-4BD4-8838-2E7D1A329D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749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260B-0A42-431B-A5D6-D2635FC980B5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797A-9C9C-4BD4-8838-2E7D1A329D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49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260B-0A42-431B-A5D6-D2635FC980B5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797A-9C9C-4BD4-8838-2E7D1A329D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972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260B-0A42-431B-A5D6-D2635FC980B5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797A-9C9C-4BD4-8838-2E7D1A329D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838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260B-0A42-431B-A5D6-D2635FC980B5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797A-9C9C-4BD4-8838-2E7D1A329D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955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260B-0A42-431B-A5D6-D2635FC980B5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1797A-9C9C-4BD4-8838-2E7D1A329D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087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0260B-0A42-431B-A5D6-D2635FC980B5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1797A-9C9C-4BD4-8838-2E7D1A329D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828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jpe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jpe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.jpe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8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23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B44A0C6-C537-4DB9-8702-B54093E775A0}"/>
              </a:ext>
            </a:extLst>
          </p:cNvPr>
          <p:cNvSpPr txBox="1"/>
          <p:nvPr/>
        </p:nvSpPr>
        <p:spPr>
          <a:xfrm>
            <a:off x="225287" y="848140"/>
            <a:ext cx="8693426" cy="132343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Eras Light ITC" panose="020B0402030504020804" pitchFamily="34" charset="0"/>
              </a:rPr>
              <a:t>EYFS – RECEPTION – SKILLS PROGRESSION DOCUMENT</a:t>
            </a:r>
            <a:endParaRPr lang="en-US" sz="4000" b="1" dirty="0">
              <a:latin typeface="Eras Light ITC" panose="020B04020305040208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CD23EF-2A91-4267-8318-48A5F9AAFB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7410" y="3014162"/>
            <a:ext cx="2549180" cy="31963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2801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23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941AD99-4A05-4A19-9DAF-8377198E2A64}"/>
              </a:ext>
            </a:extLst>
          </p:cNvPr>
          <p:cNvSpPr txBox="1"/>
          <p:nvPr/>
        </p:nvSpPr>
        <p:spPr>
          <a:xfrm>
            <a:off x="186349" y="111583"/>
            <a:ext cx="7871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Eras Light ITC" panose="020B0402030504020804" pitchFamily="34" charset="0"/>
              </a:rPr>
              <a:t>Expressive Arts and Design </a:t>
            </a:r>
            <a:r>
              <a:rPr lang="en-GB" sz="2400" dirty="0">
                <a:latin typeface="Eras Light ITC" panose="020B0402030504020804" pitchFamily="34" charset="0"/>
              </a:rPr>
              <a:t>– Creating with materials</a:t>
            </a:r>
            <a:endParaRPr lang="en-US" sz="2400" dirty="0">
              <a:latin typeface="Eras Light ITC" panose="020B04020305040208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73A4EAB-243C-42C9-B446-98F19D7F33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3275" y="995299"/>
            <a:ext cx="3313399" cy="14421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AF35E00-78FA-4F63-92E3-AA1FB178FC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824" y="2859513"/>
            <a:ext cx="6784732" cy="316079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072048-2ABB-4705-B838-97E9086781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171640">
            <a:off x="122616" y="919095"/>
            <a:ext cx="1414957" cy="1682350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45F3587-3B99-4079-B366-F7730FE716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641" b="89869" l="9967" r="89869">
                        <a14:foregroundMark x1="12745" y1="43464" x2="12745" y2="43464"/>
                        <a14:foregroundMark x1="22549" y1="49346" x2="22549" y2="49346"/>
                        <a14:foregroundMark x1="11438" y1="41830" x2="25000" y2="54248"/>
                        <a14:foregroundMark x1="12745" y1="21569" x2="31699" y2="39869"/>
                        <a14:foregroundMark x1="29412" y1="9641" x2="43627" y2="346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566" y="4204921"/>
            <a:ext cx="2941982" cy="29419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C099E7B-B58A-4884-8435-C406BA54E37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13128"/>
          <a:stretch/>
        </p:blipFill>
        <p:spPr>
          <a:xfrm>
            <a:off x="5319688" y="744566"/>
            <a:ext cx="1420104" cy="1845162"/>
          </a:xfrm>
          <a:prstGeom prst="rect">
            <a:avLst/>
          </a:prstGeom>
          <a:effectLst>
            <a:softEdge rad="76200"/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CBAC602-6F54-4D96-936C-AE7D207D0E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557" y="5415836"/>
            <a:ext cx="1762114" cy="14421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8173C2B-A09B-46D1-B83F-7983D70B5EE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57556" y="901993"/>
            <a:ext cx="1838325" cy="16287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685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23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843DE10E-490D-4DA2-B81B-2345C604EA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6197" y="3750365"/>
            <a:ext cx="6771882" cy="288897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2B65011-58E1-4831-901C-D27C32C8F1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939" y="4105642"/>
            <a:ext cx="1774068" cy="2533696"/>
          </a:xfrm>
          <a:prstGeom prst="rect">
            <a:avLst/>
          </a:prstGeom>
          <a:effectLst>
            <a:softEdge rad="114300"/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2A01D56-BB1A-407A-B17E-D52D2624E9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949" y="506276"/>
            <a:ext cx="7507970" cy="28889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7585EEA-0EC9-47A2-BF0B-ED5A4C068A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05919" y="917092"/>
            <a:ext cx="1550504" cy="2067339"/>
          </a:xfrm>
          <a:prstGeom prst="rect">
            <a:avLst/>
          </a:prstGeom>
          <a:effectLst>
            <a:softEdge rad="254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18500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23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2B7374-938D-4BDB-B566-CF93A392B6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097" y="44819"/>
            <a:ext cx="4938188" cy="2328874"/>
          </a:xfrm>
          <a:prstGeom prst="rect">
            <a:avLst/>
          </a:prstGeom>
          <a:effectLst>
            <a:softEdge rad="76200"/>
          </a:effectLst>
        </p:spPr>
      </p:pic>
      <p:pic>
        <p:nvPicPr>
          <p:cNvPr id="6" name="Graphic 5" descr="Pencil">
            <a:extLst>
              <a:ext uri="{FF2B5EF4-FFF2-40B4-BE49-F238E27FC236}">
                <a16:creationId xmlns:a16="http://schemas.microsoft.com/office/drawing/2014/main" id="{EFE45F77-CE37-4C8B-B2A2-51576752C0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6200000">
            <a:off x="0" y="4512366"/>
            <a:ext cx="2345634" cy="23456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12891E-A1DD-4C43-BAC1-A67E352BF7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72817" y="2534958"/>
            <a:ext cx="7233681" cy="39548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7EA08E-1471-411E-91D3-DAA224C4E6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5101" y="-1475973"/>
            <a:ext cx="5102794" cy="3688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77112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23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1E701C7-0C09-45C7-BB3E-CC63B355B0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320" y="714042"/>
            <a:ext cx="7957900" cy="35349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20A8EDF-18A1-405C-BF4F-58A8E04B6F5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5666" b="6501"/>
          <a:stretch/>
        </p:blipFill>
        <p:spPr>
          <a:xfrm>
            <a:off x="3201582" y="4819060"/>
            <a:ext cx="2083781" cy="1805601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C1DD52-57DB-4B98-8CDA-67854BCC1FF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5290"/>
          <a:stretch/>
        </p:blipFill>
        <p:spPr>
          <a:xfrm>
            <a:off x="593050" y="4501881"/>
            <a:ext cx="2083782" cy="2356119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E14ECED-E0E8-464B-A029-4398E6BA515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9725"/>
          <a:stretch/>
        </p:blipFill>
        <p:spPr>
          <a:xfrm>
            <a:off x="5709034" y="4819060"/>
            <a:ext cx="3224719" cy="1659617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10" name="Graphic 9" descr="Rainbow">
            <a:extLst>
              <a:ext uri="{FF2B5EF4-FFF2-40B4-BE49-F238E27FC236}">
                <a16:creationId xmlns:a16="http://schemas.microsoft.com/office/drawing/2014/main" id="{25572BA8-FB2B-48B4-AD11-5C4C99EB9C7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0317963">
            <a:off x="6542" y="-257498"/>
            <a:ext cx="1625397" cy="16901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6614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23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605D4A1-00EE-4407-987A-374ADE07C124}"/>
              </a:ext>
            </a:extLst>
          </p:cNvPr>
          <p:cNvSpPr txBox="1"/>
          <p:nvPr/>
        </p:nvSpPr>
        <p:spPr>
          <a:xfrm>
            <a:off x="245574" y="75275"/>
            <a:ext cx="8652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Eras Light ITC" panose="020B0402030504020804" pitchFamily="34" charset="0"/>
              </a:rPr>
              <a:t>Physical development </a:t>
            </a:r>
            <a:r>
              <a:rPr lang="en-GB" sz="2400" dirty="0">
                <a:latin typeface="Eras Light ITC" panose="020B0402030504020804" pitchFamily="34" charset="0"/>
              </a:rPr>
              <a:t>– Fine motor – Using a range of small tools</a:t>
            </a:r>
            <a:endParaRPr lang="en-US" sz="2400" dirty="0">
              <a:latin typeface="Eras Light ITC" panose="020B0402030504020804" pitchFamily="34" charset="0"/>
            </a:endParaRPr>
          </a:p>
        </p:txBody>
      </p:sp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id="{05244D83-88ED-4FC8-8DE7-EBD71F85E7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68436"/>
              </p:ext>
            </p:extLst>
          </p:nvPr>
        </p:nvGraphicFramePr>
        <p:xfrm>
          <a:off x="147136" y="730640"/>
          <a:ext cx="6917091" cy="30678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2726">
                  <a:extLst>
                    <a:ext uri="{9D8B030D-6E8A-4147-A177-3AD203B41FA5}">
                      <a16:colId xmlns:a16="http://schemas.microsoft.com/office/drawing/2014/main" val="1214389504"/>
                    </a:ext>
                  </a:extLst>
                </a:gridCol>
                <a:gridCol w="1696278">
                  <a:extLst>
                    <a:ext uri="{9D8B030D-6E8A-4147-A177-3AD203B41FA5}">
                      <a16:colId xmlns:a16="http://schemas.microsoft.com/office/drawing/2014/main" val="2169901424"/>
                    </a:ext>
                  </a:extLst>
                </a:gridCol>
                <a:gridCol w="1855304">
                  <a:extLst>
                    <a:ext uri="{9D8B030D-6E8A-4147-A177-3AD203B41FA5}">
                      <a16:colId xmlns:a16="http://schemas.microsoft.com/office/drawing/2014/main" val="2107569258"/>
                    </a:ext>
                  </a:extLst>
                </a:gridCol>
                <a:gridCol w="1722783">
                  <a:extLst>
                    <a:ext uri="{9D8B030D-6E8A-4147-A177-3AD203B41FA5}">
                      <a16:colId xmlns:a16="http://schemas.microsoft.com/office/drawing/2014/main" val="733102737"/>
                    </a:ext>
                  </a:extLst>
                </a:gridCol>
              </a:tblGrid>
              <a:tr h="507494"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Eras Light ITC" panose="020B0402030504020804" pitchFamily="34" charset="0"/>
                        </a:rPr>
                        <a:t>Squeezing</a:t>
                      </a:r>
                    </a:p>
                  </a:txBody>
                  <a:tcPr>
                    <a:solidFill>
                      <a:srgbClr val="FFF0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2144169"/>
                  </a:ext>
                </a:extLst>
              </a:tr>
              <a:tr h="1541072"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Squeezing liquid out </a:t>
                      </a:r>
                    </a:p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-</a:t>
                      </a: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variety of containers </a:t>
                      </a:r>
                    </a:p>
                    <a:p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-force required to get the liquid out. </a:t>
                      </a:r>
                      <a:endParaRPr lang="en-GB" sz="1800" b="1" dirty="0">
                        <a:latin typeface="Eras Light ITC" panose="020B04020305040208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Wringing out</a:t>
                      </a:r>
                    </a:p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-</a:t>
                      </a: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sponges</a:t>
                      </a:r>
                    </a:p>
                    <a:p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-cloths</a:t>
                      </a:r>
                    </a:p>
                    <a:p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-clothes (dolls)</a:t>
                      </a:r>
                    </a:p>
                    <a:p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-flannels </a:t>
                      </a:r>
                    </a:p>
                    <a:p>
                      <a:endParaRPr lang="en-GB" sz="1800" b="0" dirty="0">
                        <a:latin typeface="Eras Light ITC" panose="020B04020305040208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Squeezing to fill and eject water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-</a:t>
                      </a: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Pipettes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-Bath and water play toys which fill up and then eject water.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-water pistoles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-spray bottles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Squeezing for a purpose</a:t>
                      </a:r>
                    </a:p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-</a:t>
                      </a: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To fill </a:t>
                      </a:r>
                    </a:p>
                    <a:p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-Using glue, shampoo, soap etc. </a:t>
                      </a:r>
                    </a:p>
                    <a:p>
                      <a:endParaRPr lang="en-GB" sz="1800" b="0" dirty="0">
                        <a:latin typeface="Eras Light ITC" panose="020B04020305040208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04369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12982370-7861-44F7-87DB-4207AE2667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435" r="609" b="6081"/>
          <a:stretch/>
        </p:blipFill>
        <p:spPr>
          <a:xfrm>
            <a:off x="7064227" y="1480568"/>
            <a:ext cx="1958267" cy="2229678"/>
          </a:xfrm>
          <a:prstGeom prst="rect">
            <a:avLst/>
          </a:prstGeom>
          <a:effectLst>
            <a:softEdge rad="76200"/>
          </a:effectLst>
        </p:spPr>
      </p:pic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049C1CFD-5B84-4C58-9EAB-B9B7F66AD3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836817"/>
              </p:ext>
            </p:extLst>
          </p:nvPr>
        </p:nvGraphicFramePr>
        <p:xfrm>
          <a:off x="2105403" y="4310124"/>
          <a:ext cx="6917091" cy="2472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2726">
                  <a:extLst>
                    <a:ext uri="{9D8B030D-6E8A-4147-A177-3AD203B41FA5}">
                      <a16:colId xmlns:a16="http://schemas.microsoft.com/office/drawing/2014/main" val="1214389504"/>
                    </a:ext>
                  </a:extLst>
                </a:gridCol>
                <a:gridCol w="2054087">
                  <a:extLst>
                    <a:ext uri="{9D8B030D-6E8A-4147-A177-3AD203B41FA5}">
                      <a16:colId xmlns:a16="http://schemas.microsoft.com/office/drawing/2014/main" val="2169901424"/>
                    </a:ext>
                  </a:extLst>
                </a:gridCol>
                <a:gridCol w="1497495">
                  <a:extLst>
                    <a:ext uri="{9D8B030D-6E8A-4147-A177-3AD203B41FA5}">
                      <a16:colId xmlns:a16="http://schemas.microsoft.com/office/drawing/2014/main" val="2107569258"/>
                    </a:ext>
                  </a:extLst>
                </a:gridCol>
                <a:gridCol w="1722783">
                  <a:extLst>
                    <a:ext uri="{9D8B030D-6E8A-4147-A177-3AD203B41FA5}">
                      <a16:colId xmlns:a16="http://schemas.microsoft.com/office/drawing/2014/main" val="733102737"/>
                    </a:ext>
                  </a:extLst>
                </a:gridCol>
              </a:tblGrid>
              <a:tr h="460921">
                <a:tc gridSpan="4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Eras Light ITC" panose="020B0402030504020804" pitchFamily="34" charset="0"/>
                        </a:rPr>
                        <a:t>Filling</a:t>
                      </a:r>
                    </a:p>
                  </a:txBody>
                  <a:tcPr>
                    <a:solidFill>
                      <a:srgbClr val="FFF0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2144169"/>
                  </a:ext>
                </a:extLst>
              </a:tr>
              <a:tr h="1541072"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Filling by submerging</a:t>
                      </a:r>
                    </a:p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-</a:t>
                      </a: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containers and buckets by placing underwater</a:t>
                      </a:r>
                      <a:endParaRPr lang="en-GB" sz="1800" b="1" dirty="0">
                        <a:latin typeface="Eras Light ITC" panose="020B04020305040208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Filling using tools</a:t>
                      </a:r>
                    </a:p>
                    <a:p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-using spoons</a:t>
                      </a:r>
                    </a:p>
                    <a:p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-using ladles</a:t>
                      </a:r>
                    </a:p>
                    <a:p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-deciding which tool to use dependent on size of container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Filling with accuracy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-using the correct sized funnel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-measuring jugs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Filling using a plunger</a:t>
                      </a:r>
                    </a:p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-</a:t>
                      </a: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using a syringe to collect and transport water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04369"/>
                  </a:ext>
                </a:extLst>
              </a:tr>
            </a:tbl>
          </a:graphicData>
        </a:graphic>
      </p:graphicFrame>
      <p:pic>
        <p:nvPicPr>
          <p:cNvPr id="1026" name="Picture 2" descr="https://2.bp.blogspot.com/-9AHMf8SEsIc/UXVRCIuGO8I/AAAAAAACDJA/o-fmZZ6t3-w/s280/IMG_7364.jpg">
            <a:extLst>
              <a:ext uri="{FF2B5EF4-FFF2-40B4-BE49-F238E27FC236}">
                <a16:creationId xmlns:a16="http://schemas.microsoft.com/office/drawing/2014/main" id="{DE5DE31C-EBDC-418F-9601-64D160608B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230"/>
          <a:stretch/>
        </p:blipFill>
        <p:spPr bwMode="auto">
          <a:xfrm rot="20702511">
            <a:off x="123865" y="3538327"/>
            <a:ext cx="2667000" cy="1309895"/>
          </a:xfrm>
          <a:prstGeom prst="rect">
            <a:avLst/>
          </a:prstGeom>
          <a:noFill/>
          <a:effectLst>
            <a:softEdge rad="88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11" descr="Water">
            <a:extLst>
              <a:ext uri="{FF2B5EF4-FFF2-40B4-BE49-F238E27FC236}">
                <a16:creationId xmlns:a16="http://schemas.microsoft.com/office/drawing/2014/main" id="{5136C095-4B67-469B-8D52-AD09BFAA8B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44557" y="5170224"/>
            <a:ext cx="1411356" cy="14113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0123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23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A8AB66F-4AB5-4D09-9D0F-2E7C98D6EA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491289"/>
              </p:ext>
            </p:extLst>
          </p:nvPr>
        </p:nvGraphicFramePr>
        <p:xfrm>
          <a:off x="255445" y="876232"/>
          <a:ext cx="8633110" cy="41612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1440">
                  <a:extLst>
                    <a:ext uri="{9D8B030D-6E8A-4147-A177-3AD203B41FA5}">
                      <a16:colId xmlns:a16="http://schemas.microsoft.com/office/drawing/2014/main" val="1214389504"/>
                    </a:ext>
                  </a:extLst>
                </a:gridCol>
                <a:gridCol w="1694950">
                  <a:extLst>
                    <a:ext uri="{9D8B030D-6E8A-4147-A177-3AD203B41FA5}">
                      <a16:colId xmlns:a16="http://schemas.microsoft.com/office/drawing/2014/main" val="2169901424"/>
                    </a:ext>
                  </a:extLst>
                </a:gridCol>
                <a:gridCol w="1853852">
                  <a:extLst>
                    <a:ext uri="{9D8B030D-6E8A-4147-A177-3AD203B41FA5}">
                      <a16:colId xmlns:a16="http://schemas.microsoft.com/office/drawing/2014/main" val="2107569258"/>
                    </a:ext>
                  </a:extLst>
                </a:gridCol>
                <a:gridCol w="1721434">
                  <a:extLst>
                    <a:ext uri="{9D8B030D-6E8A-4147-A177-3AD203B41FA5}">
                      <a16:colId xmlns:a16="http://schemas.microsoft.com/office/drawing/2014/main" val="733102737"/>
                    </a:ext>
                  </a:extLst>
                </a:gridCol>
                <a:gridCol w="1721434">
                  <a:extLst>
                    <a:ext uri="{9D8B030D-6E8A-4147-A177-3AD203B41FA5}">
                      <a16:colId xmlns:a16="http://schemas.microsoft.com/office/drawing/2014/main" val="2966204134"/>
                    </a:ext>
                  </a:extLst>
                </a:gridCol>
              </a:tblGrid>
              <a:tr h="503623">
                <a:tc gridSpan="5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Eras Light ITC" panose="020B0402030504020804" pitchFamily="34" charset="0"/>
                        </a:rPr>
                        <a:t>Pouring</a:t>
                      </a:r>
                    </a:p>
                  </a:txBody>
                  <a:tcPr>
                    <a:solidFill>
                      <a:srgbClr val="FFF0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Eras Light ITC" panose="020B0402030504020804" pitchFamily="34" charset="0"/>
                      </a:endParaRPr>
                    </a:p>
                  </a:txBody>
                  <a:tcPr>
                    <a:solidFill>
                      <a:srgbClr val="FFF0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144169"/>
                  </a:ext>
                </a:extLst>
              </a:tr>
              <a:tr h="3629698"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Pouring by tipping</a:t>
                      </a:r>
                    </a:p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-</a:t>
                      </a: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Pouring water from buckets, containers etc into large bowl or tray of water.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Pouring from one container to another</a:t>
                      </a:r>
                    </a:p>
                    <a:p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-filling smaller containers with the liquid from a larger container</a:t>
                      </a:r>
                    </a:p>
                    <a:p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-Exploring how much liquid containers can hold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Pouring for purpose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-</a:t>
                      </a: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using a watering can to water plants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-pouring a bucket of water down a drain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-pouring water from cups into the sink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-perfume making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Pouring to transport</a:t>
                      </a:r>
                    </a:p>
                    <a:p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-putting water into guttering so it can travel</a:t>
                      </a:r>
                    </a:p>
                    <a:p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-putting water into whistle tubes to move from one place to another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Pouring for purpose with accuracy</a:t>
                      </a:r>
                    </a:p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-</a:t>
                      </a: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pouring water from a teapot to fit cups</a:t>
                      </a:r>
                    </a:p>
                    <a:p>
                      <a:r>
                        <a:rPr lang="en-GB" sz="1800" b="1" dirty="0">
                          <a:latin typeface="Eras Light ITC" panose="020B0402030504020804" pitchFamily="34" charset="0"/>
                        </a:rPr>
                        <a:t>-</a:t>
                      </a:r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pouring from a jug to make drinks  </a:t>
                      </a:r>
                    </a:p>
                    <a:p>
                      <a:r>
                        <a:rPr lang="en-GB" sz="1800" b="0" dirty="0">
                          <a:latin typeface="Eras Light ITC" panose="020B0402030504020804" pitchFamily="34" charset="0"/>
                        </a:rPr>
                        <a:t>-pouring sauce or gravy onto dinner (dining hall or home)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04369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4CCE5B0-87E4-4490-A16E-C3F78823827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8079"/>
          <a:stretch/>
        </p:blipFill>
        <p:spPr>
          <a:xfrm>
            <a:off x="0" y="4724868"/>
            <a:ext cx="2014329" cy="1868168"/>
          </a:xfrm>
          <a:prstGeom prst="rect">
            <a:avLst/>
          </a:prstGeom>
          <a:effectLst>
            <a:softEdge rad="139700"/>
          </a:effectLst>
        </p:spPr>
      </p:pic>
      <p:pic>
        <p:nvPicPr>
          <p:cNvPr id="7" name="Graphic 6" descr="Watering pot">
            <a:extLst>
              <a:ext uri="{FF2B5EF4-FFF2-40B4-BE49-F238E27FC236}">
                <a16:creationId xmlns:a16="http://schemas.microsoft.com/office/drawing/2014/main" id="{8865F413-4B75-4939-960C-62EF26219C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963847" flipH="1">
            <a:off x="6989681" y="-145815"/>
            <a:ext cx="1925503" cy="192550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4612592-E4C0-4218-8F44-CE78414F6A8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305" t="50000" r="3731" b="15405"/>
          <a:stretch/>
        </p:blipFill>
        <p:spPr>
          <a:xfrm>
            <a:off x="4852700" y="5340900"/>
            <a:ext cx="3816335" cy="1105510"/>
          </a:xfrm>
          <a:prstGeom prst="rect">
            <a:avLst/>
          </a:prstGeom>
          <a:effectLst>
            <a:softEdge rad="1270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0808636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803a4aa-2474-442d-8fed-b93a2e8694c7">
      <Terms xmlns="http://schemas.microsoft.com/office/infopath/2007/PartnerControls"/>
    </lcf76f155ced4ddcb4097134ff3c332f>
    <TaxCatchAll xmlns="b5319e19-17f0-44ba-84f9-69b48e7a712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E8E4AB0769444EBE07B9D12499CF74" ma:contentTypeVersion="20" ma:contentTypeDescription="Create a new document." ma:contentTypeScope="" ma:versionID="973513e0c6054e9d612b45a495956f26">
  <xsd:schema xmlns:xsd="http://www.w3.org/2001/XMLSchema" xmlns:xs="http://www.w3.org/2001/XMLSchema" xmlns:p="http://schemas.microsoft.com/office/2006/metadata/properties" xmlns:ns2="a803a4aa-2474-442d-8fed-b93a2e8694c7" xmlns:ns3="b5319e19-17f0-44ba-84f9-69b48e7a7123" targetNamespace="http://schemas.microsoft.com/office/2006/metadata/properties" ma:root="true" ma:fieldsID="0687e8206f759f918acf3747c39ce2bf" ns2:_="" ns3:_="">
    <xsd:import namespace="a803a4aa-2474-442d-8fed-b93a2e8694c7"/>
    <xsd:import namespace="b5319e19-17f0-44ba-84f9-69b48e7a712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03a4aa-2474-442d-8fed-b93a2e8694c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839ba0a-7475-45ab-94e2-a2e5b426cb0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319e19-17f0-44ba-84f9-69b48e7a7123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75e3bea7-a732-474f-8425-400d0a62e357}" ma:internalName="TaxCatchAll" ma:showField="CatchAllData" ma:web="b5319e19-17f0-44ba-84f9-69b48e7a712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E5206C8-CCDB-4747-82CB-D9C7F0CEE64D}">
  <ds:schemaRefs>
    <ds:schemaRef ds:uri="a803a4aa-2474-442d-8fed-b93a2e8694c7"/>
    <ds:schemaRef ds:uri="http://purl.org/dc/elements/1.1/"/>
    <ds:schemaRef ds:uri="http://purl.org/dc/dcmitype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b5319e19-17f0-44ba-84f9-69b48e7a712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5CC8F1D-B7E3-4175-8F96-6213FFD5689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05C8F12-26FB-4908-80EB-9BF7301693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03a4aa-2474-442d-8fed-b93a2e8694c7"/>
    <ds:schemaRef ds:uri="b5319e19-17f0-44ba-84f9-69b48e7a712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213</TotalTime>
  <Words>293</Words>
  <Application>Microsoft Office PowerPoint</Application>
  <PresentationFormat>On-screen Show (4:3)</PresentationFormat>
  <Paragraphs>50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Eras Light ITC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Taylor</dc:creator>
  <cp:lastModifiedBy>Claire Adshead</cp:lastModifiedBy>
  <cp:revision>8</cp:revision>
  <dcterms:created xsi:type="dcterms:W3CDTF">2022-10-31T11:40:31Z</dcterms:created>
  <dcterms:modified xsi:type="dcterms:W3CDTF">2022-11-27T20:05:33Z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0x0101003FE8E4AB0769444EBE07B9D12499CF74</vt:lpwstr>
  </property>
  <property fmtid="{D5CDD505-2E9C-101B-9397-08002B2CF9AE}" pid="3" name="MediaServiceImageTags">
    <vt:lpwstr/>
  </property>
</Properties>
</file>