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2" r:id="rId8"/>
    <p:sldId id="263" r:id="rId9"/>
    <p:sldId id="259" r:id="rId10"/>
    <p:sldId id="261" r:id="rId11"/>
    <p:sldId id="2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Gates" userId="d72047df-adf0-40af-92a0-c8ad22a81371" providerId="ADAL" clId="{28416FBD-4AD0-4A58-A046-B43EAA99D186}"/>
    <pc:docChg chg="custSel modSld">
      <pc:chgData name="M Gates" userId="d72047df-adf0-40af-92a0-c8ad22a81371" providerId="ADAL" clId="{28416FBD-4AD0-4A58-A046-B43EAA99D186}" dt="2025-09-12T07:02:19.149" v="5" actId="255"/>
      <pc:docMkLst>
        <pc:docMk/>
      </pc:docMkLst>
      <pc:sldChg chg="modSp mod">
        <pc:chgData name="M Gates" userId="d72047df-adf0-40af-92a0-c8ad22a81371" providerId="ADAL" clId="{28416FBD-4AD0-4A58-A046-B43EAA99D186}" dt="2025-09-12T07:02:19.149" v="5" actId="255"/>
        <pc:sldMkLst>
          <pc:docMk/>
          <pc:sldMk cId="1290987506" sldId="260"/>
        </pc:sldMkLst>
        <pc:spChg chg="mod">
          <ac:chgData name="M Gates" userId="d72047df-adf0-40af-92a0-c8ad22a81371" providerId="ADAL" clId="{28416FBD-4AD0-4A58-A046-B43EAA99D186}" dt="2025-09-12T07:02:19.149" v="5" actId="255"/>
          <ac:spMkLst>
            <pc:docMk/>
            <pc:sldMk cId="1290987506" sldId="260"/>
            <ac:spMk id="3" creationId="{FC16ED85-1688-4CC6-A4AA-187B74775D8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E756C-16B4-4C4B-BA9F-4F5FE4DD17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13807A-F60A-4700-97AC-934DBE665A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A7512-F757-4E7B-899B-5D66AFEA7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803FAD-8222-49C1-841E-6ADE35035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E835B-74F8-4998-AF61-DBE49F97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254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357BC-686D-4C80-89A0-1A212BFBA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7C861-9FA3-4E44-9D3B-CC3F45F56B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B354D-43FD-4E39-8024-2C4BE7ABF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19A45-F066-441B-BA7A-59FD9AA4A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C554C-CEDD-4973-81EE-10F16FC8C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817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6A9FE-D2B8-4106-A107-6DC5766D6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4900BA-9E9B-4702-B7A1-02EF97CB2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16BC4-2E70-473C-9674-3D0DCA823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54163-6994-4F1E-8BC5-0D447233C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716BC-CA45-41EA-A9D3-76BB503E2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021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D3670-3EDC-4E3A-85A0-44AB9BEF7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A2CC3-27CD-4A95-9136-8DEA4F8EA1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F17B04-620F-4D69-B0E3-3100AE9CD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D5FFE2-F8FC-44BD-9305-34B5FF525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AA4685-0665-41BA-8F40-FE660CD70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80D312-038B-4AF1-B927-5AAFB5F51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592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9D849-8830-4AD6-B5DD-F7AC1D91F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A1795B-EFB8-4037-BEC1-E92D62F99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19C57B-C341-4854-A31A-CCAA496A3E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FD0623-673D-4346-B09F-F9E85518B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CE2605-F572-4702-9D4E-ADC674EEDF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DE7DA3-AC11-4980-849D-E627B6666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05028A-EA9E-4242-B06F-A50FCE558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6168DC-AB45-4A25-900C-0CAE18F01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84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7CC50-A891-41B1-AD56-917450DD3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AA2B75-2AF9-4643-B79A-EF8C666A5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3140B2-AC42-4184-988F-E8DCDED77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305131-8EEE-46A3-878B-3A83FC5E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209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660AC4-44F5-4DC0-B754-126C097D3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AC56F0-CDEB-45A6-B394-D475B38ED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909CED-BDD4-43A6-A102-0603B35A0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E720E-1803-4574-B4D4-CF96546AF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E83FF-7B2F-4DBF-9144-A9F84D639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79BBA9-11D5-4FDA-BB87-671B140FB6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79DCF8-2ACD-4D7D-BA6C-8E7977D18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B6ABCB-5746-4F29-A888-6910FC633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10726-43BC-4AD8-B55E-278083CDD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693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E604-1CCD-4A5A-94F1-E5D4AA6FE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820382-C223-4C04-A081-4A7175EA65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330AF0-39A2-4DDA-B902-B0CB6A3BF9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186941-9ADD-496B-A45B-2A3B0B38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62667A-503B-4333-A0D7-F65C3BCDB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82CFAF-E776-4211-87D4-E27163264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414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9FA60-80D8-4178-A21F-9549BC60C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187FFA-7639-41E1-8508-B3A718F7FA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C8F67-DD73-4F97-B3D1-72E08BD58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56E38-1507-4C4B-8C55-1729F2312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C25AB-9352-4469-ACB2-FD5AFBFEB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937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A039A8-9B6B-4609-9B32-EA8F01B1E4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EC7580-0519-48B6-A54C-24354CAD0B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D4188-55D2-40BE-9D00-9626C14CA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AFEF7-E373-49A7-9344-C0A3DB660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619DB-12E1-49BD-A4B5-330300A4B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709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BF2F25-B1AA-49E4-801D-435292AF4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C36CA8-5E02-4504-B433-80B58D376B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38D4E-5E78-41AD-B7D7-ED72105326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ABF7B-16FF-4965-9169-97B6F3F69071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AD7357-C488-4F5E-B24B-C44A966268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19661-30CE-42B9-8D12-25E7D563B2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4FEEA-CB63-40E2-87F1-19C3599D7C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993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60987-FC6C-4A9D-9345-035920AD50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7257"/>
            <a:ext cx="9144000" cy="993308"/>
          </a:xfrm>
        </p:spPr>
        <p:txBody>
          <a:bodyPr/>
          <a:lstStyle/>
          <a:p>
            <a:r>
              <a:rPr lang="en-GB" dirty="0"/>
              <a:t>Parent Forum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0E14B1-021E-442C-9FD1-F00EF09902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380565"/>
            <a:ext cx="9144000" cy="1655762"/>
          </a:xfrm>
        </p:spPr>
        <p:txBody>
          <a:bodyPr/>
          <a:lstStyle/>
          <a:p>
            <a:r>
              <a:rPr lang="en-GB" b="1" dirty="0"/>
              <a:t>Parent Forum: Supporting Children Through Grief</a:t>
            </a:r>
          </a:p>
          <a:p>
            <a:r>
              <a:rPr lang="en-GB" b="1" dirty="0"/>
              <a:t>Title:</a:t>
            </a:r>
          </a:p>
          <a:p>
            <a:r>
              <a:rPr lang="en-GB" i="1" dirty="0"/>
              <a:t>"Helping Children Understand and Cope with Loss"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Parent And Child Holding Hand Images – Browse 287,737 Stock ...">
            <a:extLst>
              <a:ext uri="{FF2B5EF4-FFF2-40B4-BE49-F238E27FC236}">
                <a16:creationId xmlns:a16="http://schemas.microsoft.com/office/drawing/2014/main" id="{65DC7674-FA8D-4DF4-A0B7-97F15B22C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677" y="2943413"/>
            <a:ext cx="4884645" cy="3256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346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278BC-5BB2-462F-96EF-15B70E92E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u="sng" dirty="0"/>
              <a:t>Parent Forum: Supporting Children Through Grief</a:t>
            </a:r>
            <a:br>
              <a:rPr lang="en-GB" sz="3600" b="1" u="sng" dirty="0"/>
            </a:br>
            <a:r>
              <a:rPr lang="en-GB" sz="3600" b="1" i="1" u="sng" dirty="0"/>
              <a:t>"Helping Children Understand and Cope with Loss"</a:t>
            </a:r>
            <a:endParaRPr lang="en-GB" sz="36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1FB36-E65A-4958-92DF-62F99E940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90749"/>
            <a:ext cx="10515600" cy="3986213"/>
          </a:xfrm>
        </p:spPr>
        <p:txBody>
          <a:bodyPr>
            <a:normAutofit/>
          </a:bodyPr>
          <a:lstStyle/>
          <a:p>
            <a:r>
              <a:rPr lang="en-GB" b="1" dirty="0"/>
              <a:t>Objectives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Understand how children experience and express grief at different developmental stages.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Consider some practical strategies to support your child through bereavement or other forms of loss.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Gain confidence in talking openly about difficult emotions with their child.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Be aware of when and how to seek additional help and support.</a:t>
            </a:r>
          </a:p>
        </p:txBody>
      </p:sp>
      <p:pic>
        <p:nvPicPr>
          <p:cNvPr id="2052" name="Picture 4" descr="Checklist - Free business and finance icons">
            <a:extLst>
              <a:ext uri="{FF2B5EF4-FFF2-40B4-BE49-F238E27FC236}">
                <a16:creationId xmlns:a16="http://schemas.microsoft.com/office/drawing/2014/main" id="{C89DF32A-B45C-4140-87E5-029E2A88D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373" y="191527"/>
            <a:ext cx="1999222" cy="1999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987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1C95C-78B4-482C-B3DE-3FF1A4388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Understanding Children’s Grief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35309-4771-466A-9B31-B78B51CA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1861"/>
            <a:ext cx="10515600" cy="382204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Children may </a:t>
            </a:r>
            <a:r>
              <a:rPr lang="en-GB" sz="2400" b="1" dirty="0"/>
              <a:t>revisit grief as they grow</a:t>
            </a:r>
            <a:r>
              <a:rPr lang="en-GB" sz="2400" dirty="0"/>
              <a:t>, understanding more over time.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Age-related reactions:</a:t>
            </a:r>
            <a:endParaRPr lang="en-GB" sz="24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Under 5:</a:t>
            </a:r>
            <a:r>
              <a:rPr lang="en-GB" dirty="0"/>
              <a:t> May not understand permanence of death, ask repetitive questions.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5–7:</a:t>
            </a:r>
            <a:r>
              <a:rPr lang="en-GB" dirty="0"/>
              <a:t> Magical thinking, may blame themselves, need clear and honest explanations.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8–11:</a:t>
            </a:r>
            <a:r>
              <a:rPr lang="en-GB" dirty="0"/>
              <a:t> More logical understanding but may hide feelings, anger, or guilt.</a:t>
            </a:r>
          </a:p>
        </p:txBody>
      </p:sp>
      <p:pic>
        <p:nvPicPr>
          <p:cNvPr id="3074" name="Picture 2" descr="Flat stages of a baby boy | Free Vector">
            <a:extLst>
              <a:ext uri="{FF2B5EF4-FFF2-40B4-BE49-F238E27FC236}">
                <a16:creationId xmlns:a16="http://schemas.microsoft.com/office/drawing/2014/main" id="{0E9E8066-68F3-4B17-A347-ACEBD3698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312" y="289764"/>
            <a:ext cx="3282725" cy="21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44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1C95C-78B4-482C-B3DE-3FF1A4388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Understanding Children’s Grief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35309-4771-466A-9B31-B78B51CA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4828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1" dirty="0"/>
              <a:t>Forms of grief:</a:t>
            </a:r>
            <a:endParaRPr lang="en-GB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Death of a loved one or pet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Divorce or family separation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Moving home or school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Loss of friendships</a:t>
            </a:r>
          </a:p>
        </p:txBody>
      </p:sp>
      <p:pic>
        <p:nvPicPr>
          <p:cNvPr id="6146" name="Picture 2" descr="Dealing with Grief &amp; Loss - Jesuit High School">
            <a:extLst>
              <a:ext uri="{FF2B5EF4-FFF2-40B4-BE49-F238E27FC236}">
                <a16:creationId xmlns:a16="http://schemas.microsoft.com/office/drawing/2014/main" id="{1E05E3B7-E69A-4CE6-85F9-FFDA766E3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13" y="3559266"/>
            <a:ext cx="3518324" cy="294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012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he stages of grief">
            <a:extLst>
              <a:ext uri="{FF2B5EF4-FFF2-40B4-BE49-F238E27FC236}">
                <a16:creationId xmlns:a16="http://schemas.microsoft.com/office/drawing/2014/main" id="{525AA3F3-02F5-4CB2-AE83-DF10E6CB68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90" y="441324"/>
            <a:ext cx="11381620" cy="597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099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784F8-1FCF-4C31-98DB-DA4FF880F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7577"/>
            <a:ext cx="10515600" cy="878541"/>
          </a:xfrm>
        </p:spPr>
        <p:txBody>
          <a:bodyPr/>
          <a:lstStyle/>
          <a:p>
            <a:r>
              <a:rPr lang="en-GB" b="1" dirty="0"/>
              <a:t>Practical Strategies for Parents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2CF0E-EC19-41AB-BE4B-38A05F45A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7812"/>
            <a:ext cx="9040906" cy="485915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Open Communication:</a:t>
            </a:r>
            <a:r>
              <a:rPr lang="en-GB" sz="2200" dirty="0"/>
              <a:t> Use clear, honest language. Avoid euphemisms like "gone to sleep".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Routine and Stability:</a:t>
            </a:r>
            <a:r>
              <a:rPr lang="en-GB" sz="2200" dirty="0"/>
              <a:t> Maintain daily routines for security.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Creative Expression:</a:t>
            </a:r>
            <a:r>
              <a:rPr lang="en-GB" sz="2200" dirty="0"/>
              <a:t> Encourage drawing, writing, or play to process feelings.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Model Healthy Coping:</a:t>
            </a:r>
            <a:r>
              <a:rPr lang="en-GB" sz="2200" dirty="0"/>
              <a:t> Show that it’s okay to express emotions in an appropriate way.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Memory-Making Activities:</a:t>
            </a:r>
            <a:r>
              <a:rPr lang="en-GB" sz="2200" dirty="0"/>
              <a:t> Create a memory box, photo album, or special ritual.</a:t>
            </a: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501E0FC-D5D7-4147-9FE5-73FA9E200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595" y="281633"/>
            <a:ext cx="1613647" cy="121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42 Cute (&amp; Free) Printable 2025 One Page Calendars - Lovely Planner">
            <a:extLst>
              <a:ext uri="{FF2B5EF4-FFF2-40B4-BE49-F238E27FC236}">
                <a16:creationId xmlns:a16="http://schemas.microsoft.com/office/drawing/2014/main" id="{81881ACA-2A43-48A8-8108-1C5BD09A2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653" y="1497247"/>
            <a:ext cx="1493623" cy="1931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2,434,250 Creativity Stock Photos - Free &amp; Royalty-Free Stock Photos from  Dreamstime">
            <a:extLst>
              <a:ext uri="{FF2B5EF4-FFF2-40B4-BE49-F238E27FC236}">
                <a16:creationId xmlns:a16="http://schemas.microsoft.com/office/drawing/2014/main" id="{CE4DA386-2A21-45B0-BB4D-71769D5BD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182" y="3615437"/>
            <a:ext cx="2028568" cy="140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Any Message Floral Wooden Memory Box">
            <a:extLst>
              <a:ext uri="{FF2B5EF4-FFF2-40B4-BE49-F238E27FC236}">
                <a16:creationId xmlns:a16="http://schemas.microsoft.com/office/drawing/2014/main" id="{D3E41853-29F2-4064-813B-79FB0D9D2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0691" y="5174316"/>
            <a:ext cx="1655551" cy="1492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61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FDB4A-2140-4E50-8730-568851F74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Watch for Warning Signs: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28AE4F-35A6-4274-BC6E-1A1034657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Persistent withdrawal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Aggression or extreme anger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Sleep disturbances or nightmares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Drop in school performance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Expressions of hopelessness</a:t>
            </a:r>
          </a:p>
        </p:txBody>
      </p:sp>
      <p:pic>
        <p:nvPicPr>
          <p:cNvPr id="7172" name="Picture 4" descr="Wolk General Hazard Hazard Warning Sign">
            <a:extLst>
              <a:ext uri="{FF2B5EF4-FFF2-40B4-BE49-F238E27FC236}">
                <a16:creationId xmlns:a16="http://schemas.microsoft.com/office/drawing/2014/main" id="{498F2585-D064-4C14-8844-A42AF1B5D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365125"/>
            <a:ext cx="3619703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316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89A7F-14BA-4156-A19C-426147079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435"/>
            <a:ext cx="10515600" cy="923365"/>
          </a:xfrm>
        </p:spPr>
        <p:txBody>
          <a:bodyPr/>
          <a:lstStyle/>
          <a:p>
            <a:r>
              <a:rPr lang="en-GB" b="1" dirty="0"/>
              <a:t>Where to Get Support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6ED85-1688-4CC6-A4AA-187B74775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2965"/>
            <a:ext cx="10515600" cy="464399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School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Bereavement charities (e.g. </a:t>
            </a:r>
            <a:r>
              <a:rPr lang="en-GB" b="1" dirty="0"/>
              <a:t>Winston’s Wish</a:t>
            </a:r>
            <a:r>
              <a:rPr lang="en-GB" dirty="0"/>
              <a:t>, </a:t>
            </a:r>
            <a:r>
              <a:rPr lang="en-GB" b="1" dirty="0"/>
              <a:t>Child Bereavement UK</a:t>
            </a:r>
            <a:r>
              <a:rPr lang="en-GB" dirty="0"/>
              <a:t>)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GP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CAMHS referral process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National helplines: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Winston’s Wish Helpline: 08088 020 021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Childline: 0800 1111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0987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E8E4AB0769444EBE07B9D12499CF74" ma:contentTypeVersion="23" ma:contentTypeDescription="Create a new document." ma:contentTypeScope="" ma:versionID="7251cc1899b69f6ad6bd06e3b69533a0">
  <xsd:schema xmlns:xsd="http://www.w3.org/2001/XMLSchema" xmlns:xs="http://www.w3.org/2001/XMLSchema" xmlns:p="http://schemas.microsoft.com/office/2006/metadata/properties" xmlns:ns2="a803a4aa-2474-442d-8fed-b93a2e8694c7" xmlns:ns3="b5319e19-17f0-44ba-84f9-69b48e7a7123" targetNamespace="http://schemas.microsoft.com/office/2006/metadata/properties" ma:root="true" ma:fieldsID="be704d811a53c11db595c6d97811b730" ns2:_="" ns3:_="">
    <xsd:import namespace="a803a4aa-2474-442d-8fed-b93a2e8694c7"/>
    <xsd:import namespace="b5319e19-17f0-44ba-84f9-69b48e7a712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03a4aa-2474-442d-8fed-b93a2e8694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839ba0a-7475-45ab-94e2-a2e5b426cb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319e19-17f0-44ba-84f9-69b48e7a712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75e3bea7-a732-474f-8425-400d0a62e357}" ma:internalName="TaxCatchAll" ma:showField="CatchAllData" ma:web="b5319e19-17f0-44ba-84f9-69b48e7a712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03a4aa-2474-442d-8fed-b93a2e8694c7">
      <Terms xmlns="http://schemas.microsoft.com/office/infopath/2007/PartnerControls"/>
    </lcf76f155ced4ddcb4097134ff3c332f>
    <TaxCatchAll xmlns="b5319e19-17f0-44ba-84f9-69b48e7a7123" xsi:nil="true"/>
  </documentManagement>
</p:properties>
</file>

<file path=customXml/itemProps1.xml><?xml version="1.0" encoding="utf-8"?>
<ds:datastoreItem xmlns:ds="http://schemas.openxmlformats.org/officeDocument/2006/customXml" ds:itemID="{11D29EB8-0A8E-4EAA-9026-F62434D01CF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7CBAD9F-B7A0-46AD-95DF-605CD26C69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03a4aa-2474-442d-8fed-b93a2e8694c7"/>
    <ds:schemaRef ds:uri="b5319e19-17f0-44ba-84f9-69b48e7a712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0E0E62-12D7-4C11-916E-3ECAB20EB35A}">
  <ds:schemaRefs>
    <ds:schemaRef ds:uri="http://schemas.microsoft.com/office/2006/metadata/properties"/>
    <ds:schemaRef ds:uri="http://schemas.microsoft.com/office/infopath/2007/PartnerControls"/>
    <ds:schemaRef ds:uri="a803a4aa-2474-442d-8fed-b93a2e8694c7"/>
    <ds:schemaRef ds:uri="b5319e19-17f0-44ba-84f9-69b48e7a712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314</Words>
  <Application>Microsoft Office PowerPoint</Application>
  <PresentationFormat>Widescreen</PresentationFormat>
  <Paragraphs>46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Parent Forum</vt:lpstr>
      <vt:lpstr>Parent Forum: Supporting Children Through Grief "Helping Children Understand and Cope with Loss"</vt:lpstr>
      <vt:lpstr>Understanding Children’s Grief</vt:lpstr>
      <vt:lpstr>Understanding Children’s Grief</vt:lpstr>
      <vt:lpstr>PowerPoint Presentation</vt:lpstr>
      <vt:lpstr>Practical Strategies for Parents</vt:lpstr>
      <vt:lpstr>Watch for Warning Signs:</vt:lpstr>
      <vt:lpstr>Where to Get Support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Forum</dc:title>
  <dc:creator>M Gates</dc:creator>
  <cp:lastModifiedBy>M Gates</cp:lastModifiedBy>
  <cp:revision>4</cp:revision>
  <dcterms:created xsi:type="dcterms:W3CDTF">2025-09-09T16:23:09Z</dcterms:created>
  <dcterms:modified xsi:type="dcterms:W3CDTF">2025-09-12T07:02:30Z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461700</vt:r8>
  </property>
  <property fmtid="{D5CDD505-2E9C-101B-9397-08002B2CF9AE}" pid="3" name="ContentTypeId">
    <vt:lpwstr>0x0101003FE8E4AB0769444EBE07B9D12499CF74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