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notesSlides/notesSlide1.xml" ContentType="application/vnd.openxmlformats-officedocument.presentationml.notesSlide+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notesSlides/notesSlide2.xml" ContentType="application/vnd.openxmlformats-officedocument.presentationml.notesSlide+xml"/>
  <Override PartName="/ppt/tags/tag7.xml" ContentType="application/vnd.openxmlformats-officedocument.presentationml.tags+xml"/>
  <Override PartName="/ppt/notesSlides/notesSlide3.xml" ContentType="application/vnd.openxmlformats-officedocument.presentationml.notesSlide+xml"/>
  <Override PartName="/ppt/tags/tag8.xml" ContentType="application/vnd.openxmlformats-officedocument.presentationml.tags+xml"/>
  <Override PartName="/ppt/tags/tag9.xml" ContentType="application/vnd.openxmlformats-officedocument.presentationml.tags+xml"/>
  <Override PartName="/ppt/theme/themeOverride1.xml" ContentType="application/vnd.openxmlformats-officedocument.themeOverride+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notesSlides/notesSlide4.xml" ContentType="application/vnd.openxmlformats-officedocument.presentationml.notesSlide+xml"/>
  <Override PartName="/ppt/tags/tag14.xml" ContentType="application/vnd.openxmlformats-officedocument.presentationml.tags+xml"/>
  <Override PartName="/ppt/tags/tag15.xml" ContentType="application/vnd.openxmlformats-officedocument.presentationml.tags+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4"/>
  </p:sldMasterIdLst>
  <p:notesMasterIdLst>
    <p:notesMasterId r:id="rId20"/>
  </p:notesMasterIdLst>
  <p:sldIdLst>
    <p:sldId id="256" r:id="rId5"/>
    <p:sldId id="257" r:id="rId6"/>
    <p:sldId id="270" r:id="rId7"/>
    <p:sldId id="258" r:id="rId8"/>
    <p:sldId id="259" r:id="rId9"/>
    <p:sldId id="260" r:id="rId10"/>
    <p:sldId id="268" r:id="rId11"/>
    <p:sldId id="261" r:id="rId12"/>
    <p:sldId id="262" r:id="rId13"/>
    <p:sldId id="269" r:id="rId14"/>
    <p:sldId id="263" r:id="rId15"/>
    <p:sldId id="271" r:id="rId16"/>
    <p:sldId id="264" r:id="rId17"/>
    <p:sldId id="265" r:id="rId18"/>
    <p:sldId id="267" r:id="rId19"/>
  </p:sldIdLst>
  <p:sldSz cx="12192000" cy="6858000"/>
  <p:notesSz cx="6797675" cy="9928225"/>
  <p:embeddedFontLst>
    <p:embeddedFont>
      <p:font typeface="Adler" panose="020B0604020202020204"/>
      <p:regular r:id="rId21"/>
    </p:embeddedFont>
    <p:embeddedFont>
      <p:font typeface="Amatic SC" panose="00000500000000000000" pitchFamily="2" charset="-79"/>
      <p:regular r:id="rId22"/>
      <p:bold r:id="rId23"/>
    </p:embeddedFont>
    <p:embeddedFont>
      <p:font typeface="Calibri" panose="020F0502020204030204" pitchFamily="34" charset="0"/>
      <p:regular r:id="rId24"/>
      <p:bold r:id="rId25"/>
      <p:italic r:id="rId26"/>
      <p:boldItalic r:id="rId27"/>
    </p:embeddedFont>
    <p:embeddedFont>
      <p:font typeface="Calibri Light" panose="020F0302020204030204" pitchFamily="34" charset="0"/>
      <p:regular r:id="rId28"/>
      <p:italic r:id="rId29"/>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FFFF"/>
    <a:srgbClr val="FFEFFF"/>
    <a:srgbClr val="CCCCFF"/>
    <a:srgbClr val="FFCCFF"/>
    <a:srgbClr val="E1FFFF"/>
    <a:srgbClr val="E6E5FB"/>
    <a:srgbClr val="CC66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87" autoAdjust="0"/>
    <p:restoredTop sz="94269" autoAdjust="0"/>
  </p:normalViewPr>
  <p:slideViewPr>
    <p:cSldViewPr snapToGrid="0">
      <p:cViewPr varScale="1">
        <p:scale>
          <a:sx n="77" d="100"/>
          <a:sy n="77" d="100"/>
        </p:scale>
        <p:origin x="1526" y="101"/>
      </p:cViewPr>
      <p:guideLst/>
    </p:cSldViewPr>
  </p:slideViewPr>
  <p:notesTextViewPr>
    <p:cViewPr>
      <p:scale>
        <a:sx n="1" d="1"/>
        <a:sy n="1" d="1"/>
      </p:scale>
      <p:origin x="0" y="0"/>
    </p:cViewPr>
  </p:notesTextViewPr>
  <p:sorterViewPr>
    <p:cViewPr>
      <p:scale>
        <a:sx n="180" d="100"/>
        <a:sy n="18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font" Target="fonts/font6.fntdata"/><Relationship Id="rId3" Type="http://schemas.openxmlformats.org/officeDocument/2006/relationships/customXml" Target="../customXml/item3.xml"/><Relationship Id="rId21" Type="http://schemas.openxmlformats.org/officeDocument/2006/relationships/font" Target="fonts/font1.fntdata"/><Relationship Id="rId34" Type="http://schemas.microsoft.com/office/2016/11/relationships/changesInfo" Target="changesInfos/changesInfo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font" Target="fonts/font5.fntdata"/><Relationship Id="rId33"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notesMaster" Target="notesMasters/notesMaster1.xml"/><Relationship Id="rId29" Type="http://schemas.openxmlformats.org/officeDocument/2006/relationships/font" Target="fonts/font9.fntdata"/><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font" Target="fonts/font4.fntdata"/><Relationship Id="rId32"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font" Target="fonts/font3.fntdata"/><Relationship Id="rId28" Type="http://schemas.openxmlformats.org/officeDocument/2006/relationships/font" Target="fonts/font8.fntdata"/><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font" Target="fonts/font2.fntdata"/><Relationship Id="rId27" Type="http://schemas.openxmlformats.org/officeDocument/2006/relationships/font" Target="fonts/font7.fntdata"/><Relationship Id="rId30" Type="http://schemas.openxmlformats.org/officeDocument/2006/relationships/presProps" Target="presProps.xml"/><Relationship Id="rId8"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 Adshead" userId="f1b2cd51-9bcc-4c88-80cf-b4016ed3e57d" providerId="ADAL" clId="{8DFA5B02-7179-459A-A0D2-646712A4785C}"/>
    <pc:docChg chg="custSel modSld">
      <pc:chgData name="C Adshead" userId="f1b2cd51-9bcc-4c88-80cf-b4016ed3e57d" providerId="ADAL" clId="{8DFA5B02-7179-459A-A0D2-646712A4785C}" dt="2025-12-08T13:50:51.869" v="97" actId="20577"/>
      <pc:docMkLst>
        <pc:docMk/>
      </pc:docMkLst>
      <pc:sldChg chg="modSp mod">
        <pc:chgData name="C Adshead" userId="f1b2cd51-9bcc-4c88-80cf-b4016ed3e57d" providerId="ADAL" clId="{8DFA5B02-7179-459A-A0D2-646712A4785C}" dt="2025-12-08T12:55:24.399" v="33" actId="20577"/>
        <pc:sldMkLst>
          <pc:docMk/>
          <pc:sldMk cId="3793943773" sldId="257"/>
        </pc:sldMkLst>
        <pc:spChg chg="mod">
          <ac:chgData name="C Adshead" userId="f1b2cd51-9bcc-4c88-80cf-b4016ed3e57d" providerId="ADAL" clId="{8DFA5B02-7179-459A-A0D2-646712A4785C}" dt="2025-12-08T12:55:24.399" v="33" actId="20577"/>
          <ac:spMkLst>
            <pc:docMk/>
            <pc:sldMk cId="3793943773" sldId="257"/>
            <ac:spMk id="4" creationId="{53FE212D-BFC9-4D6B-BB25-2170A4F1783E}"/>
          </ac:spMkLst>
        </pc:spChg>
      </pc:sldChg>
      <pc:sldChg chg="modSp mod">
        <pc:chgData name="C Adshead" userId="f1b2cd51-9bcc-4c88-80cf-b4016ed3e57d" providerId="ADAL" clId="{8DFA5B02-7179-459A-A0D2-646712A4785C}" dt="2025-12-08T12:55:15.441" v="28" actId="20577"/>
        <pc:sldMkLst>
          <pc:docMk/>
          <pc:sldMk cId="2952778837" sldId="258"/>
        </pc:sldMkLst>
        <pc:spChg chg="mod">
          <ac:chgData name="C Adshead" userId="f1b2cd51-9bcc-4c88-80cf-b4016ed3e57d" providerId="ADAL" clId="{8DFA5B02-7179-459A-A0D2-646712A4785C}" dt="2025-12-08T12:55:15.441" v="28" actId="20577"/>
          <ac:spMkLst>
            <pc:docMk/>
            <pc:sldMk cId="2952778837" sldId="258"/>
            <ac:spMk id="4" creationId="{53FE212D-BFC9-4D6B-BB25-2170A4F1783E}"/>
          </ac:spMkLst>
        </pc:spChg>
        <pc:graphicFrameChg chg="mod">
          <ac:chgData name="C Adshead" userId="f1b2cd51-9bcc-4c88-80cf-b4016ed3e57d" providerId="ADAL" clId="{8DFA5B02-7179-459A-A0D2-646712A4785C}" dt="2025-12-08T12:55:09.638" v="26" actId="1076"/>
          <ac:graphicFrameMkLst>
            <pc:docMk/>
            <pc:sldMk cId="2952778837" sldId="258"/>
            <ac:graphicFrameMk id="3" creationId="{C309D6EC-D8CA-42E0-9877-E82797564D7C}"/>
          </ac:graphicFrameMkLst>
        </pc:graphicFrameChg>
      </pc:sldChg>
      <pc:sldChg chg="modSp mod">
        <pc:chgData name="C Adshead" userId="f1b2cd51-9bcc-4c88-80cf-b4016ed3e57d" providerId="ADAL" clId="{8DFA5B02-7179-459A-A0D2-646712A4785C}" dt="2025-12-08T12:55:39.808" v="38" actId="20577"/>
        <pc:sldMkLst>
          <pc:docMk/>
          <pc:sldMk cId="447986735" sldId="259"/>
        </pc:sldMkLst>
        <pc:spChg chg="mod">
          <ac:chgData name="C Adshead" userId="f1b2cd51-9bcc-4c88-80cf-b4016ed3e57d" providerId="ADAL" clId="{8DFA5B02-7179-459A-A0D2-646712A4785C}" dt="2025-12-08T12:55:39.808" v="38" actId="20577"/>
          <ac:spMkLst>
            <pc:docMk/>
            <pc:sldMk cId="447986735" sldId="259"/>
            <ac:spMk id="4" creationId="{53FE212D-BFC9-4D6B-BB25-2170A4F1783E}"/>
          </ac:spMkLst>
        </pc:spChg>
      </pc:sldChg>
      <pc:sldChg chg="modSp mod">
        <pc:chgData name="C Adshead" userId="f1b2cd51-9bcc-4c88-80cf-b4016ed3e57d" providerId="ADAL" clId="{8DFA5B02-7179-459A-A0D2-646712A4785C}" dt="2025-12-08T13:47:16.328" v="43" actId="20577"/>
        <pc:sldMkLst>
          <pc:docMk/>
          <pc:sldMk cId="4193036855" sldId="260"/>
        </pc:sldMkLst>
        <pc:spChg chg="mod">
          <ac:chgData name="C Adshead" userId="f1b2cd51-9bcc-4c88-80cf-b4016ed3e57d" providerId="ADAL" clId="{8DFA5B02-7179-459A-A0D2-646712A4785C}" dt="2025-12-08T13:47:16.328" v="43" actId="20577"/>
          <ac:spMkLst>
            <pc:docMk/>
            <pc:sldMk cId="4193036855" sldId="260"/>
            <ac:spMk id="4" creationId="{53FE212D-BFC9-4D6B-BB25-2170A4F1783E}"/>
          </ac:spMkLst>
        </pc:spChg>
      </pc:sldChg>
      <pc:sldChg chg="modSp mod">
        <pc:chgData name="C Adshead" userId="f1b2cd51-9bcc-4c88-80cf-b4016ed3e57d" providerId="ADAL" clId="{8DFA5B02-7179-459A-A0D2-646712A4785C}" dt="2025-12-08T13:50:51.869" v="97" actId="20577"/>
        <pc:sldMkLst>
          <pc:docMk/>
          <pc:sldMk cId="540966190" sldId="261"/>
        </pc:sldMkLst>
        <pc:spChg chg="mod">
          <ac:chgData name="C Adshead" userId="f1b2cd51-9bcc-4c88-80cf-b4016ed3e57d" providerId="ADAL" clId="{8DFA5B02-7179-459A-A0D2-646712A4785C}" dt="2025-12-08T13:47:39.971" v="53" actId="20577"/>
          <ac:spMkLst>
            <pc:docMk/>
            <pc:sldMk cId="540966190" sldId="261"/>
            <ac:spMk id="4" creationId="{53FE212D-BFC9-4D6B-BB25-2170A4F1783E}"/>
          </ac:spMkLst>
        </pc:spChg>
        <pc:graphicFrameChg chg="modGraphic">
          <ac:chgData name="C Adshead" userId="f1b2cd51-9bcc-4c88-80cf-b4016ed3e57d" providerId="ADAL" clId="{8DFA5B02-7179-459A-A0D2-646712A4785C}" dt="2025-12-08T13:50:51.869" v="97" actId="20577"/>
          <ac:graphicFrameMkLst>
            <pc:docMk/>
            <pc:sldMk cId="540966190" sldId="261"/>
            <ac:graphicFrameMk id="3" creationId="{C309D6EC-D8CA-42E0-9877-E82797564D7C}"/>
          </ac:graphicFrameMkLst>
        </pc:graphicFrameChg>
      </pc:sldChg>
      <pc:sldChg chg="modSp mod">
        <pc:chgData name="C Adshead" userId="f1b2cd51-9bcc-4c88-80cf-b4016ed3e57d" providerId="ADAL" clId="{8DFA5B02-7179-459A-A0D2-646712A4785C}" dt="2025-12-08T13:47:47.054" v="58" actId="20577"/>
        <pc:sldMkLst>
          <pc:docMk/>
          <pc:sldMk cId="4137687644" sldId="262"/>
        </pc:sldMkLst>
        <pc:spChg chg="mod">
          <ac:chgData name="C Adshead" userId="f1b2cd51-9bcc-4c88-80cf-b4016ed3e57d" providerId="ADAL" clId="{8DFA5B02-7179-459A-A0D2-646712A4785C}" dt="2025-12-08T13:47:47.054" v="58" actId="20577"/>
          <ac:spMkLst>
            <pc:docMk/>
            <pc:sldMk cId="4137687644" sldId="262"/>
            <ac:spMk id="4" creationId="{53FE212D-BFC9-4D6B-BB25-2170A4F1783E}"/>
          </ac:spMkLst>
        </pc:spChg>
      </pc:sldChg>
      <pc:sldChg chg="modSp mod">
        <pc:chgData name="C Adshead" userId="f1b2cd51-9bcc-4c88-80cf-b4016ed3e57d" providerId="ADAL" clId="{8DFA5B02-7179-459A-A0D2-646712A4785C}" dt="2025-12-08T13:49:02.871" v="75" actId="14734"/>
        <pc:sldMkLst>
          <pc:docMk/>
          <pc:sldMk cId="3500215024" sldId="263"/>
        </pc:sldMkLst>
        <pc:spChg chg="mod">
          <ac:chgData name="C Adshead" userId="f1b2cd51-9bcc-4c88-80cf-b4016ed3e57d" providerId="ADAL" clId="{8DFA5B02-7179-459A-A0D2-646712A4785C}" dt="2025-12-08T13:48:01.526" v="68" actId="20577"/>
          <ac:spMkLst>
            <pc:docMk/>
            <pc:sldMk cId="3500215024" sldId="263"/>
            <ac:spMk id="4" creationId="{53FE212D-BFC9-4D6B-BB25-2170A4F1783E}"/>
          </ac:spMkLst>
        </pc:spChg>
        <pc:graphicFrameChg chg="modGraphic">
          <ac:chgData name="C Adshead" userId="f1b2cd51-9bcc-4c88-80cf-b4016ed3e57d" providerId="ADAL" clId="{8DFA5B02-7179-459A-A0D2-646712A4785C}" dt="2025-12-08T13:49:02.871" v="75" actId="14734"/>
          <ac:graphicFrameMkLst>
            <pc:docMk/>
            <pc:sldMk cId="3500215024" sldId="263"/>
            <ac:graphicFrameMk id="3" creationId="{C309D6EC-D8CA-42E0-9877-E82797564D7C}"/>
          </ac:graphicFrameMkLst>
        </pc:graphicFrameChg>
      </pc:sldChg>
      <pc:sldChg chg="modSp mod">
        <pc:chgData name="C Adshead" userId="f1b2cd51-9bcc-4c88-80cf-b4016ed3e57d" providerId="ADAL" clId="{8DFA5B02-7179-459A-A0D2-646712A4785C}" dt="2025-12-08T13:49:57.526" v="85" actId="20577"/>
        <pc:sldMkLst>
          <pc:docMk/>
          <pc:sldMk cId="2315999893" sldId="264"/>
        </pc:sldMkLst>
        <pc:spChg chg="mod">
          <ac:chgData name="C Adshead" userId="f1b2cd51-9bcc-4c88-80cf-b4016ed3e57d" providerId="ADAL" clId="{8DFA5B02-7179-459A-A0D2-646712A4785C}" dt="2025-12-08T13:49:57.526" v="85" actId="20577"/>
          <ac:spMkLst>
            <pc:docMk/>
            <pc:sldMk cId="2315999893" sldId="264"/>
            <ac:spMk id="4" creationId="{53FE212D-BFC9-4D6B-BB25-2170A4F1783E}"/>
          </ac:spMkLst>
        </pc:spChg>
      </pc:sldChg>
      <pc:sldChg chg="modSp mod">
        <pc:chgData name="C Adshead" userId="f1b2cd51-9bcc-4c88-80cf-b4016ed3e57d" providerId="ADAL" clId="{8DFA5B02-7179-459A-A0D2-646712A4785C}" dt="2025-12-08T13:50:04.693" v="90" actId="20577"/>
        <pc:sldMkLst>
          <pc:docMk/>
          <pc:sldMk cId="1583067573" sldId="265"/>
        </pc:sldMkLst>
        <pc:spChg chg="mod">
          <ac:chgData name="C Adshead" userId="f1b2cd51-9bcc-4c88-80cf-b4016ed3e57d" providerId="ADAL" clId="{8DFA5B02-7179-459A-A0D2-646712A4785C}" dt="2025-12-08T13:50:04.693" v="90" actId="20577"/>
          <ac:spMkLst>
            <pc:docMk/>
            <pc:sldMk cId="1583067573" sldId="265"/>
            <ac:spMk id="4" creationId="{53FE212D-BFC9-4D6B-BB25-2170A4F1783E}"/>
          </ac:spMkLst>
        </pc:spChg>
      </pc:sldChg>
      <pc:sldChg chg="modSp mod">
        <pc:chgData name="C Adshead" userId="f1b2cd51-9bcc-4c88-80cf-b4016ed3e57d" providerId="ADAL" clId="{8DFA5B02-7179-459A-A0D2-646712A4785C}" dt="2025-12-08T13:50:11.107" v="95" actId="20577"/>
        <pc:sldMkLst>
          <pc:docMk/>
          <pc:sldMk cId="1979124110" sldId="267"/>
        </pc:sldMkLst>
        <pc:spChg chg="mod">
          <ac:chgData name="C Adshead" userId="f1b2cd51-9bcc-4c88-80cf-b4016ed3e57d" providerId="ADAL" clId="{8DFA5B02-7179-459A-A0D2-646712A4785C}" dt="2025-12-08T13:50:11.107" v="95" actId="20577"/>
          <ac:spMkLst>
            <pc:docMk/>
            <pc:sldMk cId="1979124110" sldId="267"/>
            <ac:spMk id="4" creationId="{53FE212D-BFC9-4D6B-BB25-2170A4F1783E}"/>
          </ac:spMkLst>
        </pc:spChg>
      </pc:sldChg>
      <pc:sldChg chg="modSp mod">
        <pc:chgData name="C Adshead" userId="f1b2cd51-9bcc-4c88-80cf-b4016ed3e57d" providerId="ADAL" clId="{8DFA5B02-7179-459A-A0D2-646712A4785C}" dt="2025-12-08T13:47:26.714" v="48" actId="20577"/>
        <pc:sldMkLst>
          <pc:docMk/>
          <pc:sldMk cId="1440818941" sldId="268"/>
        </pc:sldMkLst>
        <pc:spChg chg="mod">
          <ac:chgData name="C Adshead" userId="f1b2cd51-9bcc-4c88-80cf-b4016ed3e57d" providerId="ADAL" clId="{8DFA5B02-7179-459A-A0D2-646712A4785C}" dt="2025-12-08T13:47:26.714" v="48" actId="20577"/>
          <ac:spMkLst>
            <pc:docMk/>
            <pc:sldMk cId="1440818941" sldId="268"/>
            <ac:spMk id="4" creationId="{53FE212D-BFC9-4D6B-BB25-2170A4F1783E}"/>
          </ac:spMkLst>
        </pc:spChg>
      </pc:sldChg>
      <pc:sldChg chg="modSp mod">
        <pc:chgData name="C Adshead" userId="f1b2cd51-9bcc-4c88-80cf-b4016ed3e57d" providerId="ADAL" clId="{8DFA5B02-7179-459A-A0D2-646712A4785C}" dt="2025-12-08T13:47:53.972" v="63" actId="20577"/>
        <pc:sldMkLst>
          <pc:docMk/>
          <pc:sldMk cId="4269740980" sldId="269"/>
        </pc:sldMkLst>
        <pc:spChg chg="mod">
          <ac:chgData name="C Adshead" userId="f1b2cd51-9bcc-4c88-80cf-b4016ed3e57d" providerId="ADAL" clId="{8DFA5B02-7179-459A-A0D2-646712A4785C}" dt="2025-12-08T13:47:53.972" v="63" actId="20577"/>
          <ac:spMkLst>
            <pc:docMk/>
            <pc:sldMk cId="4269740980" sldId="269"/>
            <ac:spMk id="4" creationId="{53FE212D-BFC9-4D6B-BB25-2170A4F1783E}"/>
          </ac:spMkLst>
        </pc:spChg>
      </pc:sldChg>
      <pc:sldChg chg="modSp mod">
        <pc:chgData name="C Adshead" userId="f1b2cd51-9bcc-4c88-80cf-b4016ed3e57d" providerId="ADAL" clId="{8DFA5B02-7179-459A-A0D2-646712A4785C}" dt="2025-12-08T12:53:49.820" v="22" actId="20577"/>
        <pc:sldMkLst>
          <pc:docMk/>
          <pc:sldMk cId="2538847425" sldId="270"/>
        </pc:sldMkLst>
        <pc:graphicFrameChg chg="mod modGraphic">
          <ac:chgData name="C Adshead" userId="f1b2cd51-9bcc-4c88-80cf-b4016ed3e57d" providerId="ADAL" clId="{8DFA5B02-7179-459A-A0D2-646712A4785C}" dt="2025-12-08T12:53:49.820" v="22" actId="20577"/>
          <ac:graphicFrameMkLst>
            <pc:docMk/>
            <pc:sldMk cId="2538847425" sldId="270"/>
            <ac:graphicFrameMk id="2" creationId="{40C9439E-EF9D-44B0-A8D7-D58DF03FDDAC}"/>
          </ac:graphicFrameMkLst>
        </pc:graphicFrameChg>
      </pc:sldChg>
      <pc:sldChg chg="modSp mod">
        <pc:chgData name="C Adshead" userId="f1b2cd51-9bcc-4c88-80cf-b4016ed3e57d" providerId="ADAL" clId="{8DFA5B02-7179-459A-A0D2-646712A4785C}" dt="2025-12-08T13:49:44.833" v="80" actId="14734"/>
        <pc:sldMkLst>
          <pc:docMk/>
          <pc:sldMk cId="2013374470" sldId="271"/>
        </pc:sldMkLst>
        <pc:graphicFrameChg chg="mod modGraphic">
          <ac:chgData name="C Adshead" userId="f1b2cd51-9bcc-4c88-80cf-b4016ed3e57d" providerId="ADAL" clId="{8DFA5B02-7179-459A-A0D2-646712A4785C}" dt="2025-12-08T13:49:24.273" v="78" actId="14100"/>
          <ac:graphicFrameMkLst>
            <pc:docMk/>
            <pc:sldMk cId="2013374470" sldId="271"/>
            <ac:graphicFrameMk id="4" creationId="{F2C6F0E1-2EFB-4839-B094-7E2F9A9484CC}"/>
          </ac:graphicFrameMkLst>
        </pc:graphicFrameChg>
        <pc:graphicFrameChg chg="modGraphic">
          <ac:chgData name="C Adshead" userId="f1b2cd51-9bcc-4c88-80cf-b4016ed3e57d" providerId="ADAL" clId="{8DFA5B02-7179-459A-A0D2-646712A4785C}" dt="2025-12-08T13:49:44.833" v="80" actId="14734"/>
          <ac:graphicFrameMkLst>
            <pc:docMk/>
            <pc:sldMk cId="2013374470" sldId="271"/>
            <ac:graphicFrameMk id="9" creationId="{329CAE9A-3419-4E79-AD67-C610C6E311F9}"/>
          </ac:graphicFrameMkLst>
        </pc:graphicFrame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135"/>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135"/>
          </a:xfrm>
          <a:prstGeom prst="rect">
            <a:avLst/>
          </a:prstGeom>
        </p:spPr>
        <p:txBody>
          <a:bodyPr vert="horz" lIns="91440" tIns="45720" rIns="91440" bIns="45720" rtlCol="0"/>
          <a:lstStyle>
            <a:lvl1pPr algn="r">
              <a:defRPr sz="1200"/>
            </a:lvl1pPr>
          </a:lstStyle>
          <a:p>
            <a:fld id="{1976DE5F-DF04-4F27-A344-93FB2E432C72}" type="datetimeFigureOut">
              <a:rPr lang="en-GB" smtClean="0"/>
              <a:t>08/12/2025</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958"/>
            <a:ext cx="5438140" cy="3909239"/>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30091"/>
            <a:ext cx="2945659" cy="498134"/>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30091"/>
            <a:ext cx="2945659" cy="498134"/>
          </a:xfrm>
          <a:prstGeom prst="rect">
            <a:avLst/>
          </a:prstGeom>
        </p:spPr>
        <p:txBody>
          <a:bodyPr vert="horz" lIns="91440" tIns="45720" rIns="91440" bIns="45720" rtlCol="0" anchor="b"/>
          <a:lstStyle>
            <a:lvl1pPr algn="r">
              <a:defRPr sz="1200"/>
            </a:lvl1pPr>
          </a:lstStyle>
          <a:p>
            <a:fld id="{4FEE44C5-FA99-4680-9B86-B28965A57CB9}" type="slidenum">
              <a:rPr lang="en-GB" smtClean="0"/>
              <a:t>‹#›</a:t>
            </a:fld>
            <a:endParaRPr lang="en-GB"/>
          </a:p>
        </p:txBody>
      </p:sp>
    </p:spTree>
    <p:extLst>
      <p:ext uri="{BB962C8B-B14F-4D97-AF65-F5344CB8AC3E}">
        <p14:creationId xmlns:p14="http://schemas.microsoft.com/office/powerpoint/2010/main" val="6377704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FEE44C5-FA99-4680-9B86-B28965A57CB9}" type="slidenum">
              <a:rPr lang="en-GB" smtClean="0"/>
              <a:t>2</a:t>
            </a:fld>
            <a:endParaRPr lang="en-GB"/>
          </a:p>
        </p:txBody>
      </p:sp>
    </p:spTree>
    <p:extLst>
      <p:ext uri="{BB962C8B-B14F-4D97-AF65-F5344CB8AC3E}">
        <p14:creationId xmlns:p14="http://schemas.microsoft.com/office/powerpoint/2010/main" val="315916947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FEE44C5-FA99-4680-9B86-B28965A57CB9}" type="slidenum">
              <a:rPr lang="en-GB" smtClean="0"/>
              <a:t>6</a:t>
            </a:fld>
            <a:endParaRPr lang="en-GB"/>
          </a:p>
        </p:txBody>
      </p:sp>
    </p:spTree>
    <p:extLst>
      <p:ext uri="{BB962C8B-B14F-4D97-AF65-F5344CB8AC3E}">
        <p14:creationId xmlns:p14="http://schemas.microsoft.com/office/powerpoint/2010/main" val="229076246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FEE44C5-FA99-4680-9B86-B28965A57CB9}" type="slidenum">
              <a:rPr lang="en-GB" smtClean="0"/>
              <a:t>7</a:t>
            </a:fld>
            <a:endParaRPr lang="en-GB"/>
          </a:p>
        </p:txBody>
      </p:sp>
    </p:spTree>
    <p:extLst>
      <p:ext uri="{BB962C8B-B14F-4D97-AF65-F5344CB8AC3E}">
        <p14:creationId xmlns:p14="http://schemas.microsoft.com/office/powerpoint/2010/main" val="178413364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FEE44C5-FA99-4680-9B86-B28965A57CB9}" type="slidenum">
              <a:rPr lang="en-GB" smtClean="0"/>
              <a:t>13</a:t>
            </a:fld>
            <a:endParaRPr lang="en-GB"/>
          </a:p>
        </p:txBody>
      </p:sp>
    </p:spTree>
    <p:extLst>
      <p:ext uri="{BB962C8B-B14F-4D97-AF65-F5344CB8AC3E}">
        <p14:creationId xmlns:p14="http://schemas.microsoft.com/office/powerpoint/2010/main" val="195786850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9D2F32-7798-4564-8282-CAE11DB41BB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D07FADDA-4B94-4A2E-88D3-B6613E9EC8A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ED899993-D5C4-4B50-B5A5-730EB644A32E}"/>
              </a:ext>
            </a:extLst>
          </p:cNvPr>
          <p:cNvSpPr>
            <a:spLocks noGrp="1"/>
          </p:cNvSpPr>
          <p:nvPr>
            <p:ph type="dt" sz="half" idx="10"/>
          </p:nvPr>
        </p:nvSpPr>
        <p:spPr/>
        <p:txBody>
          <a:bodyPr/>
          <a:lstStyle/>
          <a:p>
            <a:fld id="{CDC55D41-4AB0-4312-A420-B20A1BDF5A76}" type="datetimeFigureOut">
              <a:rPr lang="en-GB" smtClean="0"/>
              <a:t>08/12/2025</a:t>
            </a:fld>
            <a:endParaRPr lang="en-GB"/>
          </a:p>
        </p:txBody>
      </p:sp>
      <p:sp>
        <p:nvSpPr>
          <p:cNvPr id="5" name="Footer Placeholder 4">
            <a:extLst>
              <a:ext uri="{FF2B5EF4-FFF2-40B4-BE49-F238E27FC236}">
                <a16:creationId xmlns:a16="http://schemas.microsoft.com/office/drawing/2014/main" id="{B9F30A0B-5D12-454A-BA41-C1BF4AAFC21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3165155-854B-4718-BE7A-D5248F348195}"/>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35494409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9DE126-D9F1-414E-A524-ABCDBD29184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FE0B3AB-A0C1-476D-A37A-35CFFDD164D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B652B75-FE02-4D01-BAAE-DA345F51DA44}"/>
              </a:ext>
            </a:extLst>
          </p:cNvPr>
          <p:cNvSpPr>
            <a:spLocks noGrp="1"/>
          </p:cNvSpPr>
          <p:nvPr>
            <p:ph type="dt" sz="half" idx="10"/>
          </p:nvPr>
        </p:nvSpPr>
        <p:spPr/>
        <p:txBody>
          <a:bodyPr/>
          <a:lstStyle/>
          <a:p>
            <a:fld id="{CDC55D41-4AB0-4312-A420-B20A1BDF5A76}" type="datetimeFigureOut">
              <a:rPr lang="en-GB" smtClean="0"/>
              <a:t>08/12/2025</a:t>
            </a:fld>
            <a:endParaRPr lang="en-GB"/>
          </a:p>
        </p:txBody>
      </p:sp>
      <p:sp>
        <p:nvSpPr>
          <p:cNvPr id="5" name="Footer Placeholder 4">
            <a:extLst>
              <a:ext uri="{FF2B5EF4-FFF2-40B4-BE49-F238E27FC236}">
                <a16:creationId xmlns:a16="http://schemas.microsoft.com/office/drawing/2014/main" id="{B59F2088-0B61-49AD-8AEF-34A45B4AC57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2C3F0FC-BDDB-4AE2-A261-3FC192508922}"/>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40019260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0D398B-46A2-4C16-8E6B-3FCAD4E6863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D77762F7-FA5F-4E83-9E1A-482AE2657F8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A7B532D0-13FB-4D1F-834C-C4E5B5C94855}"/>
              </a:ext>
            </a:extLst>
          </p:cNvPr>
          <p:cNvSpPr>
            <a:spLocks noGrp="1"/>
          </p:cNvSpPr>
          <p:nvPr>
            <p:ph type="dt" sz="half" idx="10"/>
          </p:nvPr>
        </p:nvSpPr>
        <p:spPr/>
        <p:txBody>
          <a:bodyPr/>
          <a:lstStyle/>
          <a:p>
            <a:fld id="{CDC55D41-4AB0-4312-A420-B20A1BDF5A76}" type="datetimeFigureOut">
              <a:rPr lang="en-GB" smtClean="0"/>
              <a:t>08/12/2025</a:t>
            </a:fld>
            <a:endParaRPr lang="en-GB"/>
          </a:p>
        </p:txBody>
      </p:sp>
      <p:sp>
        <p:nvSpPr>
          <p:cNvPr id="5" name="Footer Placeholder 4">
            <a:extLst>
              <a:ext uri="{FF2B5EF4-FFF2-40B4-BE49-F238E27FC236}">
                <a16:creationId xmlns:a16="http://schemas.microsoft.com/office/drawing/2014/main" id="{4F19A6C8-0BB6-4E19-A634-62B3449DCF4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261B6A6-140B-4F75-8410-CE1F5EBDA324}"/>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7915635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B6127A-B3F6-45DF-B6A9-93108D4406A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88957FE-B6C1-4774-BFC8-D389935FFA0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FDE26C5-36C2-409F-B5D1-6422B0F02CF5}"/>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DF1E25DC-CAE7-4F04-9FB3-9AC40781257D}"/>
              </a:ext>
            </a:extLst>
          </p:cNvPr>
          <p:cNvSpPr>
            <a:spLocks noGrp="1"/>
          </p:cNvSpPr>
          <p:nvPr>
            <p:ph type="dt" sz="half" idx="10"/>
          </p:nvPr>
        </p:nvSpPr>
        <p:spPr/>
        <p:txBody>
          <a:bodyPr/>
          <a:lstStyle/>
          <a:p>
            <a:fld id="{CDC55D41-4AB0-4312-A420-B20A1BDF5A76}" type="datetimeFigureOut">
              <a:rPr lang="en-GB" smtClean="0"/>
              <a:t>08/12/2025</a:t>
            </a:fld>
            <a:endParaRPr lang="en-GB"/>
          </a:p>
        </p:txBody>
      </p:sp>
      <p:sp>
        <p:nvSpPr>
          <p:cNvPr id="6" name="Footer Placeholder 5">
            <a:extLst>
              <a:ext uri="{FF2B5EF4-FFF2-40B4-BE49-F238E27FC236}">
                <a16:creationId xmlns:a16="http://schemas.microsoft.com/office/drawing/2014/main" id="{2DC6E613-CFD3-4890-B8D3-320F5168962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50F7CA2-861E-4933-A1AD-07BBE3195208}"/>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30076133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4DD187-1F7F-4953-BE9D-AB85015AA539}"/>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F29CF6E-BAB7-464D-8A88-2314BC18E76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FEF2B6E-D889-4256-B447-2C5B5E8CDBC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4412A75A-DDDC-489C-917E-3349A738867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60BD1E8-501E-44B9-BF08-9A5F01F9ACE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29B7424F-EADF-428D-A783-A628D2E60555}"/>
              </a:ext>
            </a:extLst>
          </p:cNvPr>
          <p:cNvSpPr>
            <a:spLocks noGrp="1"/>
          </p:cNvSpPr>
          <p:nvPr>
            <p:ph type="dt" sz="half" idx="10"/>
          </p:nvPr>
        </p:nvSpPr>
        <p:spPr/>
        <p:txBody>
          <a:bodyPr/>
          <a:lstStyle/>
          <a:p>
            <a:fld id="{CDC55D41-4AB0-4312-A420-B20A1BDF5A76}" type="datetimeFigureOut">
              <a:rPr lang="en-GB" smtClean="0"/>
              <a:t>08/12/2025</a:t>
            </a:fld>
            <a:endParaRPr lang="en-GB"/>
          </a:p>
        </p:txBody>
      </p:sp>
      <p:sp>
        <p:nvSpPr>
          <p:cNvPr id="8" name="Footer Placeholder 7">
            <a:extLst>
              <a:ext uri="{FF2B5EF4-FFF2-40B4-BE49-F238E27FC236}">
                <a16:creationId xmlns:a16="http://schemas.microsoft.com/office/drawing/2014/main" id="{A29B5C68-FA0E-4128-B07C-54C96E28EE7B}"/>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7C4496B9-4598-4794-9016-8BDFC6BA0F66}"/>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30964339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FD3793-06C6-4B90-ABCF-779B174050D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BB08F566-D2E1-4886-B215-095A4D1979E8}"/>
              </a:ext>
            </a:extLst>
          </p:cNvPr>
          <p:cNvSpPr>
            <a:spLocks noGrp="1"/>
          </p:cNvSpPr>
          <p:nvPr>
            <p:ph type="dt" sz="half" idx="10"/>
          </p:nvPr>
        </p:nvSpPr>
        <p:spPr/>
        <p:txBody>
          <a:bodyPr/>
          <a:lstStyle/>
          <a:p>
            <a:fld id="{CDC55D41-4AB0-4312-A420-B20A1BDF5A76}" type="datetimeFigureOut">
              <a:rPr lang="en-GB" smtClean="0"/>
              <a:t>08/12/2025</a:t>
            </a:fld>
            <a:endParaRPr lang="en-GB"/>
          </a:p>
        </p:txBody>
      </p:sp>
      <p:sp>
        <p:nvSpPr>
          <p:cNvPr id="4" name="Footer Placeholder 3">
            <a:extLst>
              <a:ext uri="{FF2B5EF4-FFF2-40B4-BE49-F238E27FC236}">
                <a16:creationId xmlns:a16="http://schemas.microsoft.com/office/drawing/2014/main" id="{8810A379-04BE-4DC4-ABFC-A59A8BFBB7F2}"/>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3DECCF29-89B7-40E4-B623-82A21A34D64F}"/>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11802232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B4CE185-F1AC-41D0-BF69-66ADCC0C2E51}"/>
              </a:ext>
            </a:extLst>
          </p:cNvPr>
          <p:cNvSpPr>
            <a:spLocks noGrp="1"/>
          </p:cNvSpPr>
          <p:nvPr>
            <p:ph type="dt" sz="half" idx="10"/>
          </p:nvPr>
        </p:nvSpPr>
        <p:spPr/>
        <p:txBody>
          <a:bodyPr/>
          <a:lstStyle/>
          <a:p>
            <a:fld id="{CDC55D41-4AB0-4312-A420-B20A1BDF5A76}" type="datetimeFigureOut">
              <a:rPr lang="en-GB" smtClean="0"/>
              <a:t>08/12/2025</a:t>
            </a:fld>
            <a:endParaRPr lang="en-GB"/>
          </a:p>
        </p:txBody>
      </p:sp>
      <p:sp>
        <p:nvSpPr>
          <p:cNvPr id="3" name="Footer Placeholder 2">
            <a:extLst>
              <a:ext uri="{FF2B5EF4-FFF2-40B4-BE49-F238E27FC236}">
                <a16:creationId xmlns:a16="http://schemas.microsoft.com/office/drawing/2014/main" id="{3006861C-BBFA-473E-83CD-C2233D5901F1}"/>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4B8C15F4-34EC-47C8-913F-6039A82C8554}"/>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9614914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E197E3-D5BE-484A-BD27-CA1374AB162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562EA664-8C45-4A31-9788-2451EFADBBF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504B2003-15C2-4980-A916-9ABD2CE448F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8314548-D2BF-40DD-BA45-E212ACDA14FD}"/>
              </a:ext>
            </a:extLst>
          </p:cNvPr>
          <p:cNvSpPr>
            <a:spLocks noGrp="1"/>
          </p:cNvSpPr>
          <p:nvPr>
            <p:ph type="dt" sz="half" idx="10"/>
          </p:nvPr>
        </p:nvSpPr>
        <p:spPr/>
        <p:txBody>
          <a:bodyPr/>
          <a:lstStyle/>
          <a:p>
            <a:fld id="{CDC55D41-4AB0-4312-A420-B20A1BDF5A76}" type="datetimeFigureOut">
              <a:rPr lang="en-GB" smtClean="0"/>
              <a:t>08/12/2025</a:t>
            </a:fld>
            <a:endParaRPr lang="en-GB"/>
          </a:p>
        </p:txBody>
      </p:sp>
      <p:sp>
        <p:nvSpPr>
          <p:cNvPr id="6" name="Footer Placeholder 5">
            <a:extLst>
              <a:ext uri="{FF2B5EF4-FFF2-40B4-BE49-F238E27FC236}">
                <a16:creationId xmlns:a16="http://schemas.microsoft.com/office/drawing/2014/main" id="{F1B764E1-94CC-42BD-8D0C-1CC02C56B3E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411CDF1-17F6-4A79-9851-851A95D76B68}"/>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25302750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743B49-50C4-4073-BA14-A1326DC535B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3887FDE0-B490-49A2-B142-ED137E8845D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0E506A47-D125-47BC-A712-F4BDEAC214F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1AF8B02-0071-49C3-9832-BEC185F78F47}"/>
              </a:ext>
            </a:extLst>
          </p:cNvPr>
          <p:cNvSpPr>
            <a:spLocks noGrp="1"/>
          </p:cNvSpPr>
          <p:nvPr>
            <p:ph type="dt" sz="half" idx="10"/>
          </p:nvPr>
        </p:nvSpPr>
        <p:spPr/>
        <p:txBody>
          <a:bodyPr/>
          <a:lstStyle/>
          <a:p>
            <a:fld id="{CDC55D41-4AB0-4312-A420-B20A1BDF5A76}" type="datetimeFigureOut">
              <a:rPr lang="en-GB" smtClean="0"/>
              <a:t>08/12/2025</a:t>
            </a:fld>
            <a:endParaRPr lang="en-GB"/>
          </a:p>
        </p:txBody>
      </p:sp>
      <p:sp>
        <p:nvSpPr>
          <p:cNvPr id="6" name="Footer Placeholder 5">
            <a:extLst>
              <a:ext uri="{FF2B5EF4-FFF2-40B4-BE49-F238E27FC236}">
                <a16:creationId xmlns:a16="http://schemas.microsoft.com/office/drawing/2014/main" id="{1F4E4F1B-2ED6-4021-9074-0CDAC1C185E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2F18865-2331-42D4-9583-FC687C77FB23}"/>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277524163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B71855-7101-46C1-9608-C11FD928FEB9}"/>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9DF746A-1AB9-44D6-91C2-4E1D3687A8F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90BE011-5903-490B-A6BB-4B7649794106}"/>
              </a:ext>
            </a:extLst>
          </p:cNvPr>
          <p:cNvSpPr>
            <a:spLocks noGrp="1"/>
          </p:cNvSpPr>
          <p:nvPr>
            <p:ph type="dt" sz="half" idx="10"/>
          </p:nvPr>
        </p:nvSpPr>
        <p:spPr/>
        <p:txBody>
          <a:bodyPr/>
          <a:lstStyle/>
          <a:p>
            <a:fld id="{CDC55D41-4AB0-4312-A420-B20A1BDF5A76}" type="datetimeFigureOut">
              <a:rPr lang="en-GB" smtClean="0"/>
              <a:t>08/12/2025</a:t>
            </a:fld>
            <a:endParaRPr lang="en-GB"/>
          </a:p>
        </p:txBody>
      </p:sp>
      <p:sp>
        <p:nvSpPr>
          <p:cNvPr id="5" name="Footer Placeholder 4">
            <a:extLst>
              <a:ext uri="{FF2B5EF4-FFF2-40B4-BE49-F238E27FC236}">
                <a16:creationId xmlns:a16="http://schemas.microsoft.com/office/drawing/2014/main" id="{9512082B-37B0-4E5A-9D06-029444C7069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0C7AA1B-FE0D-4371-B5E5-C3DF0BDB8421}"/>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41133523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78D34B2-98C7-49C8-89D4-2CFFA92890EB}"/>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A3B59C2-E893-4D04-BE77-20443A92495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4C2D4FD-8342-49A1-8FF9-E2EB2145CE83}"/>
              </a:ext>
            </a:extLst>
          </p:cNvPr>
          <p:cNvSpPr>
            <a:spLocks noGrp="1"/>
          </p:cNvSpPr>
          <p:nvPr>
            <p:ph type="dt" sz="half" idx="10"/>
          </p:nvPr>
        </p:nvSpPr>
        <p:spPr/>
        <p:txBody>
          <a:bodyPr/>
          <a:lstStyle/>
          <a:p>
            <a:fld id="{CDC55D41-4AB0-4312-A420-B20A1BDF5A76}" type="datetimeFigureOut">
              <a:rPr lang="en-GB" smtClean="0"/>
              <a:t>08/12/2025</a:t>
            </a:fld>
            <a:endParaRPr lang="en-GB"/>
          </a:p>
        </p:txBody>
      </p:sp>
      <p:sp>
        <p:nvSpPr>
          <p:cNvPr id="5" name="Footer Placeholder 4">
            <a:extLst>
              <a:ext uri="{FF2B5EF4-FFF2-40B4-BE49-F238E27FC236}">
                <a16:creationId xmlns:a16="http://schemas.microsoft.com/office/drawing/2014/main" id="{41B038CE-C8C9-4860-8A69-E9405313658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A2ED7DD-8F41-4D1D-9D69-BF631CEA6AC0}"/>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16900977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66298A6-0EC2-43B7-AB67-33EA504CBB1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89D6075-F7C7-4CA2-874F-9183FC42B52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92C6367-BED6-41DC-89F6-C2AB3128A95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DC55D41-4AB0-4312-A420-B20A1BDF5A76}" type="datetimeFigureOut">
              <a:rPr lang="en-GB" smtClean="0"/>
              <a:t>08/12/2025</a:t>
            </a:fld>
            <a:endParaRPr lang="en-GB"/>
          </a:p>
        </p:txBody>
      </p:sp>
      <p:sp>
        <p:nvSpPr>
          <p:cNvPr id="5" name="Footer Placeholder 4">
            <a:extLst>
              <a:ext uri="{FF2B5EF4-FFF2-40B4-BE49-F238E27FC236}">
                <a16:creationId xmlns:a16="http://schemas.microsoft.com/office/drawing/2014/main" id="{9A01189D-DEFD-4D06-83E8-FAE720313A2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96F245F4-DE9A-4E43-879E-EAABD86BA7B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2094630-06F6-4001-8D85-14896106F147}" type="slidenum">
              <a:rPr lang="en-GB" smtClean="0"/>
              <a:t>‹#›</a:t>
            </a:fld>
            <a:endParaRPr lang="en-GB"/>
          </a:p>
        </p:txBody>
      </p:sp>
    </p:spTree>
    <p:extLst>
      <p:ext uri="{BB962C8B-B14F-4D97-AF65-F5344CB8AC3E}">
        <p14:creationId xmlns:p14="http://schemas.microsoft.com/office/powerpoint/2010/main" val="107508026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xml"/><Relationship Id="rId1" Type="http://schemas.openxmlformats.org/officeDocument/2006/relationships/tags" Target="../tags/tag1.xml"/></Relationships>
</file>

<file path=ppt/slides/_rels/slide2.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notesSlide" Target="../notesSlides/notesSlide1.xml"/><Relationship Id="rId7" Type="http://schemas.openxmlformats.org/officeDocument/2006/relationships/image" Target="../media/image5.png"/><Relationship Id="rId2" Type="http://schemas.openxmlformats.org/officeDocument/2006/relationships/slideLayout" Target="../slideLayouts/slideLayout1.xml"/><Relationship Id="rId1" Type="http://schemas.openxmlformats.org/officeDocument/2006/relationships/tags" Target="../tags/tag2.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 Id="rId9" Type="http://schemas.openxmlformats.org/officeDocument/2006/relationships/image" Target="../media/image7.png"/></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3.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Layout" Target="../slideLayouts/slideLayout1.xml"/><Relationship Id="rId1" Type="http://schemas.openxmlformats.org/officeDocument/2006/relationships/tags" Target="../tags/tag4.xml"/><Relationship Id="rId4" Type="http://schemas.microsoft.com/office/2007/relationships/hdphoto" Target="../media/hdphoto1.wdp"/></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5.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xml"/><Relationship Id="rId1" Type="http://schemas.openxmlformats.org/officeDocument/2006/relationships/tags" Target="../tags/tag6.xml"/><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xml"/><Relationship Id="rId1" Type="http://schemas.openxmlformats.org/officeDocument/2006/relationships/tags" Target="../tags/tag7.xml"/><Relationship Id="rId5" Type="http://schemas.openxmlformats.org/officeDocument/2006/relationships/image" Target="../media/image11.png"/><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slideLayout" Target="../slideLayouts/slideLayout1.xml"/><Relationship Id="rId1" Type="http://schemas.openxmlformats.org/officeDocument/2006/relationships/tags" Target="../tags/tag8.xml"/><Relationship Id="rId4" Type="http://schemas.microsoft.com/office/2007/relationships/hdphoto" Target="../media/hdphoto2.wdp"/></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slideLayout" Target="../slideLayouts/slideLayout1.xml"/><Relationship Id="rId1" Type="http://schemas.openxmlformats.org/officeDocument/2006/relationships/tags" Target="../tags/tag9.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10.xml"/><Relationship Id="rId1" Type="http://schemas.openxmlformats.org/officeDocument/2006/relationships/themeOverride" Target="../theme/themeOverride1.xml"/><Relationship Id="rId4" Type="http://schemas.openxmlformats.org/officeDocument/2006/relationships/image" Target="../media/image13.png"/></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slideLayout" Target="../slideLayouts/slideLayout1.xml"/><Relationship Id="rId1" Type="http://schemas.openxmlformats.org/officeDocument/2006/relationships/tags" Target="../tags/tag11.xml"/></Relationships>
</file>

<file path=ppt/slides/_rels/slide1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slideLayout" Target="../slideLayouts/slideLayout7.xml"/><Relationship Id="rId1" Type="http://schemas.openxmlformats.org/officeDocument/2006/relationships/tags" Target="../tags/tag12.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1.xml"/><Relationship Id="rId1" Type="http://schemas.openxmlformats.org/officeDocument/2006/relationships/tags" Target="../tags/tag13.xml"/><Relationship Id="rId4" Type="http://schemas.openxmlformats.org/officeDocument/2006/relationships/image" Target="../media/image16.png"/></Relationships>
</file>

<file path=ppt/slides/_rels/slide14.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17.png"/><Relationship Id="rId7" Type="http://schemas.openxmlformats.org/officeDocument/2006/relationships/image" Target="../media/image19.png"/><Relationship Id="rId2" Type="http://schemas.openxmlformats.org/officeDocument/2006/relationships/slideLayout" Target="../slideLayouts/slideLayout1.xml"/><Relationship Id="rId1" Type="http://schemas.openxmlformats.org/officeDocument/2006/relationships/tags" Target="../tags/tag14.xml"/><Relationship Id="rId6" Type="http://schemas.openxmlformats.org/officeDocument/2006/relationships/image" Target="../media/image18.png"/><Relationship Id="rId5" Type="http://schemas.openxmlformats.org/officeDocument/2006/relationships/hyperlink" Target="https://www.google.com/search?rlz=1C1GCEA_enGB936GB936&amp;q=Yayoi+Kusama&amp;stick=H4sIAAAAAAAAAONgVuLUz9U3MLLIs8x9xGjCLfDyxz1hKe1Ja05eY1Tl4grOyC93zSvJLKkUEudig7J4pbi5ELp4FrHyRCZW5mcqeJcWJ-YmAgAxb12UUwAAAA" TargetMode="External"/><Relationship Id="rId4" Type="http://schemas.microsoft.com/office/2007/relationships/hdphoto" Target="../media/hdphoto3.wdp"/></Relationships>
</file>

<file path=ppt/slides/_rels/slide15.xml.rels><?xml version="1.0" encoding="UTF-8" standalone="yes"?>
<Relationships xmlns="http://schemas.openxmlformats.org/package/2006/relationships"><Relationship Id="rId8" Type="http://schemas.microsoft.com/office/2007/relationships/hdphoto" Target="../media/hdphoto2.wdp"/><Relationship Id="rId3" Type="http://schemas.openxmlformats.org/officeDocument/2006/relationships/image" Target="../media/image19.png"/><Relationship Id="rId7" Type="http://schemas.openxmlformats.org/officeDocument/2006/relationships/image" Target="../media/image12.png"/><Relationship Id="rId2" Type="http://schemas.openxmlformats.org/officeDocument/2006/relationships/slideLayout" Target="../slideLayouts/slideLayout1.xml"/><Relationship Id="rId1" Type="http://schemas.openxmlformats.org/officeDocument/2006/relationships/tags" Target="../tags/tag15.xml"/><Relationship Id="rId6" Type="http://schemas.openxmlformats.org/officeDocument/2006/relationships/image" Target="../media/image13.png"/><Relationship Id="rId5" Type="http://schemas.openxmlformats.org/officeDocument/2006/relationships/image" Target="../media/image16.png"/><Relationship Id="rId10" Type="http://schemas.openxmlformats.org/officeDocument/2006/relationships/image" Target="../media/image11.png"/><Relationship Id="rId4" Type="http://schemas.openxmlformats.org/officeDocument/2006/relationships/image" Target="../media/image14.png"/><Relationship Id="rId9" Type="http://schemas.openxmlformats.org/officeDocument/2006/relationships/image" Target="../media/image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FFD53B2E-8907-4083-B887-CF915FD698E8}"/>
              </a:ext>
            </a:extLst>
          </p:cNvPr>
          <p:cNvPicPr>
            <a:picLocks noChangeAspect="1"/>
          </p:cNvPicPr>
          <p:nvPr/>
        </p:nvPicPr>
        <p:blipFill>
          <a:blip r:embed="rId3"/>
          <a:stretch>
            <a:fillRect/>
          </a:stretch>
        </p:blipFill>
        <p:spPr>
          <a:xfrm>
            <a:off x="4019956" y="1584357"/>
            <a:ext cx="8172044" cy="5203214"/>
          </a:xfrm>
          <a:prstGeom prst="rect">
            <a:avLst/>
          </a:prstGeom>
        </p:spPr>
      </p:pic>
      <p:sp>
        <p:nvSpPr>
          <p:cNvPr id="4" name="Title 1">
            <a:extLst>
              <a:ext uri="{FF2B5EF4-FFF2-40B4-BE49-F238E27FC236}">
                <a16:creationId xmlns:a16="http://schemas.microsoft.com/office/drawing/2014/main" id="{53FE212D-BFC9-4D6B-BB25-2170A4F1783E}"/>
              </a:ext>
            </a:extLst>
          </p:cNvPr>
          <p:cNvSpPr txBox="1">
            <a:spLocks/>
          </p:cNvSpPr>
          <p:nvPr/>
        </p:nvSpPr>
        <p:spPr>
          <a:xfrm>
            <a:off x="-3066973" y="-1080025"/>
            <a:ext cx="11344082" cy="3479385"/>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7200" dirty="0">
                <a:latin typeface="Amatic SC" panose="00000500000000000000" pitchFamily="2" charset="-79"/>
                <a:cs typeface="Amatic SC" panose="00000500000000000000" pitchFamily="2" charset="-79"/>
              </a:rPr>
              <a:t>Reception Long </a:t>
            </a:r>
          </a:p>
          <a:p>
            <a:r>
              <a:rPr lang="en-US" sz="7200" dirty="0">
                <a:latin typeface="Amatic SC" panose="00000500000000000000" pitchFamily="2" charset="-79"/>
                <a:cs typeface="Amatic SC" panose="00000500000000000000" pitchFamily="2" charset="-79"/>
              </a:rPr>
              <a:t>Term Plan 25-26</a:t>
            </a:r>
            <a:endParaRPr lang="en-GB" sz="7200" dirty="0">
              <a:latin typeface="Amatic SC" panose="00000500000000000000" pitchFamily="2" charset="-79"/>
              <a:cs typeface="Amatic SC" panose="00000500000000000000" pitchFamily="2" charset="-79"/>
            </a:endParaRPr>
          </a:p>
        </p:txBody>
      </p:sp>
      <p:sp>
        <p:nvSpPr>
          <p:cNvPr id="7" name="TextBox 6">
            <a:extLst>
              <a:ext uri="{FF2B5EF4-FFF2-40B4-BE49-F238E27FC236}">
                <a16:creationId xmlns:a16="http://schemas.microsoft.com/office/drawing/2014/main" id="{35190E74-8587-48B1-A2DC-DA613BB57499}"/>
              </a:ext>
            </a:extLst>
          </p:cNvPr>
          <p:cNvSpPr txBox="1"/>
          <p:nvPr/>
        </p:nvSpPr>
        <p:spPr>
          <a:xfrm>
            <a:off x="249300" y="3204553"/>
            <a:ext cx="3969615" cy="3046988"/>
          </a:xfrm>
          <a:prstGeom prst="rect">
            <a:avLst/>
          </a:prstGeom>
          <a:noFill/>
        </p:spPr>
        <p:txBody>
          <a:bodyPr wrap="square">
            <a:spAutoFit/>
          </a:bodyPr>
          <a:lstStyle/>
          <a:p>
            <a:r>
              <a:rPr lang="en-US" sz="1600" i="1" dirty="0"/>
              <a:t>“Children have an abundance of opportunities to learn through play. We ensure that learning fun, engaging and we challenge and support all children what ever their starting point. As an EYFS team and effective role models, we provide high quality interactions in order to develop and deepen the children’s learning opportunities. We deliver our curriculum through a balance of adult led and child-initiated activities based on the EYFS Framework 23’ and children’s interests.” Thames View EYFS Team </a:t>
            </a:r>
            <a:endParaRPr lang="en-GB" sz="1600" i="1" dirty="0"/>
          </a:p>
        </p:txBody>
      </p:sp>
      <p:sp>
        <p:nvSpPr>
          <p:cNvPr id="8" name="TextBox 7">
            <a:extLst>
              <a:ext uri="{FF2B5EF4-FFF2-40B4-BE49-F238E27FC236}">
                <a16:creationId xmlns:a16="http://schemas.microsoft.com/office/drawing/2014/main" id="{26423087-9BE2-4DE3-9A6C-B07225FFFFA9}"/>
              </a:ext>
            </a:extLst>
          </p:cNvPr>
          <p:cNvSpPr txBox="1"/>
          <p:nvPr/>
        </p:nvSpPr>
        <p:spPr>
          <a:xfrm>
            <a:off x="4722998" y="70429"/>
            <a:ext cx="7632070" cy="2062103"/>
          </a:xfrm>
          <a:prstGeom prst="rect">
            <a:avLst/>
          </a:prstGeom>
          <a:noFill/>
        </p:spPr>
        <p:txBody>
          <a:bodyPr wrap="square">
            <a:spAutoFit/>
          </a:bodyPr>
          <a:lstStyle/>
          <a:p>
            <a:r>
              <a:rPr lang="en-US" sz="1600" i="1" dirty="0"/>
              <a:t>“We understand and appreciate the importance of the outdoor environment for our children. It is a continuation of our indoor provision and it will be used at every opportunity. At Thames View, we provide our children with opportunities to develop their gross motor skills, to deepen their imaginations and also their sense of curiosity. We want the children to feel safe and secure at all times and ensure that our safeguarding procedures are rigorous and kept up to date. Communication is important to us and we greatly value the relationship that we develop with parents throughout this vital year.” Thames View EYFS Team.  </a:t>
            </a:r>
            <a:endParaRPr lang="en-GB" sz="1600" i="1" dirty="0"/>
          </a:p>
        </p:txBody>
      </p:sp>
    </p:spTree>
    <p:custDataLst>
      <p:tags r:id="rId1"/>
    </p:custDataLst>
    <p:extLst>
      <p:ext uri="{BB962C8B-B14F-4D97-AF65-F5344CB8AC3E}">
        <p14:creationId xmlns:p14="http://schemas.microsoft.com/office/powerpoint/2010/main" val="328618535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panose="00000500000000000000" pitchFamily="2" charset="-79"/>
                <a:cs typeface="Amatic SC" panose="00000500000000000000" pitchFamily="2" charset="-79"/>
              </a:rPr>
              <a:t>Reception Long Term Plan 25-26</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4076775473"/>
              </p:ext>
            </p:extLst>
          </p:nvPr>
        </p:nvGraphicFramePr>
        <p:xfrm>
          <a:off x="133491" y="595720"/>
          <a:ext cx="11925018" cy="5931333"/>
        </p:xfrm>
        <a:graphic>
          <a:graphicData uri="http://schemas.openxmlformats.org/drawingml/2006/table">
            <a:tbl>
              <a:tblPr firstRow="1" bandRow="1">
                <a:tableStyleId>{5C22544A-7EE6-4342-B048-85BDC9FD1C3A}</a:tableStyleId>
              </a:tblPr>
              <a:tblGrid>
                <a:gridCol w="1390509">
                  <a:extLst>
                    <a:ext uri="{9D8B030D-6E8A-4147-A177-3AD203B41FA5}">
                      <a16:colId xmlns:a16="http://schemas.microsoft.com/office/drawing/2014/main" val="385991600"/>
                    </a:ext>
                  </a:extLst>
                </a:gridCol>
                <a:gridCol w="2027068">
                  <a:extLst>
                    <a:ext uri="{9D8B030D-6E8A-4147-A177-3AD203B41FA5}">
                      <a16:colId xmlns:a16="http://schemas.microsoft.com/office/drawing/2014/main" val="2865123548"/>
                    </a:ext>
                  </a:extLst>
                </a:gridCol>
                <a:gridCol w="1691492">
                  <a:extLst>
                    <a:ext uri="{9D8B030D-6E8A-4147-A177-3AD203B41FA5}">
                      <a16:colId xmlns:a16="http://schemas.microsoft.com/office/drawing/2014/main" val="872926247"/>
                    </a:ext>
                  </a:extLst>
                </a:gridCol>
                <a:gridCol w="1832943">
                  <a:extLst>
                    <a:ext uri="{9D8B030D-6E8A-4147-A177-3AD203B41FA5}">
                      <a16:colId xmlns:a16="http://schemas.microsoft.com/office/drawing/2014/main" val="1315738151"/>
                    </a:ext>
                  </a:extLst>
                </a:gridCol>
                <a:gridCol w="1660124">
                  <a:extLst>
                    <a:ext uri="{9D8B030D-6E8A-4147-A177-3AD203B41FA5}">
                      <a16:colId xmlns:a16="http://schemas.microsoft.com/office/drawing/2014/main" val="2709165749"/>
                    </a:ext>
                  </a:extLst>
                </a:gridCol>
                <a:gridCol w="1651247">
                  <a:extLst>
                    <a:ext uri="{9D8B030D-6E8A-4147-A177-3AD203B41FA5}">
                      <a16:colId xmlns:a16="http://schemas.microsoft.com/office/drawing/2014/main" val="2335150482"/>
                    </a:ext>
                  </a:extLst>
                </a:gridCol>
                <a:gridCol w="1671635">
                  <a:extLst>
                    <a:ext uri="{9D8B030D-6E8A-4147-A177-3AD203B41FA5}">
                      <a16:colId xmlns:a16="http://schemas.microsoft.com/office/drawing/2014/main" val="4046203905"/>
                    </a:ext>
                  </a:extLst>
                </a:gridCol>
              </a:tblGrid>
              <a:tr h="432168">
                <a:tc>
                  <a:txBody>
                    <a:bodyPr/>
                    <a:lstStyle/>
                    <a:p>
                      <a:pPr algn="ctr"/>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Term 1</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dirty="0">
                          <a:solidFill>
                            <a:schemeClr val="bg1">
                              <a:lumMod val="50000"/>
                            </a:schemeClr>
                          </a:solidFill>
                          <a:latin typeface="Amatic SC" panose="00000500000000000000" pitchFamily="2" charset="-79"/>
                          <a:cs typeface="Amatic SC" panose="00000500000000000000" pitchFamily="2" charset="-79"/>
                        </a:rPr>
                        <a:t>Term 2</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Term 3</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Term 4</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Term 5</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Term 6</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5474133">
                <a:tc>
                  <a:txBody>
                    <a:bodyPr/>
                    <a:lstStyle/>
                    <a:p>
                      <a:pPr algn="ctr"/>
                      <a:r>
                        <a:rPr lang="en-US" sz="2400" b="1" dirty="0">
                          <a:latin typeface="Amatic SC" panose="00000500000000000000" pitchFamily="2" charset="-79"/>
                          <a:cs typeface="Amatic SC" panose="00000500000000000000" pitchFamily="2" charset="-79"/>
                        </a:rPr>
                        <a:t>General Themes </a:t>
                      </a:r>
                    </a:p>
                    <a:p>
                      <a:pPr algn="ctr"/>
                      <a:r>
                        <a:rPr lang="en-US" sz="1400" b="1" dirty="0">
                          <a:latin typeface="+mj-lt"/>
                          <a:cs typeface="Amatic SC" panose="00000500000000000000" pitchFamily="2" charset="-79"/>
                        </a:rPr>
                        <a:t>NB: </a:t>
                      </a:r>
                      <a:r>
                        <a:rPr lang="en-US" sz="1400" b="1" i="1" dirty="0">
                          <a:latin typeface="+mj-lt"/>
                          <a:cs typeface="Amatic SC" panose="00000500000000000000" pitchFamily="2" charset="-79"/>
                        </a:rPr>
                        <a:t>These themes may be adapted at various points to allow for children’s interests to flow through the provision  </a:t>
                      </a:r>
                    </a:p>
                    <a:p>
                      <a:pPr algn="ctr"/>
                      <a:r>
                        <a:rPr lang="en-US" sz="1400" b="1" i="1" dirty="0">
                          <a:solidFill>
                            <a:srgbClr val="7030A0"/>
                          </a:solidFill>
                          <a:latin typeface="+mj-lt"/>
                          <a:cs typeface="Amatic SC" panose="00000500000000000000" pitchFamily="2" charset="-79"/>
                        </a:rPr>
                        <a:t>WELL-BEING  &amp; Behaviour For Learning </a:t>
                      </a:r>
                      <a:endParaRPr lang="en-GB" sz="1400" b="1" i="1" dirty="0">
                        <a:solidFill>
                          <a:srgbClr val="7030A0"/>
                        </a:solidFill>
                        <a:latin typeface="+mj-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2400" b="1" dirty="0">
                          <a:solidFill>
                            <a:srgbClr val="7030A0"/>
                          </a:solidFill>
                          <a:latin typeface="Amatic SC" panose="00000500000000000000" pitchFamily="2" charset="-79"/>
                          <a:cs typeface="Amatic SC" panose="00000500000000000000" pitchFamily="2" charset="-79"/>
                        </a:rPr>
                        <a:t>Me, myself and I </a:t>
                      </a:r>
                    </a:p>
                    <a:p>
                      <a:pPr algn="ctr"/>
                      <a:r>
                        <a:rPr lang="en-US" sz="1400" dirty="0">
                          <a:solidFill>
                            <a:schemeClr val="tx1"/>
                          </a:solidFill>
                          <a:latin typeface="+mn-lt"/>
                          <a:cs typeface="Amatic SC" panose="00000500000000000000" pitchFamily="2" charset="-79"/>
                        </a:rPr>
                        <a:t>Starting school / my new class / New Beginnings </a:t>
                      </a:r>
                    </a:p>
                    <a:p>
                      <a:pPr algn="ctr"/>
                      <a:r>
                        <a:rPr lang="en-US" sz="1400" dirty="0">
                          <a:solidFill>
                            <a:schemeClr val="tx1"/>
                          </a:solidFill>
                          <a:latin typeface="+mn-lt"/>
                          <a:cs typeface="Amatic SC" panose="00000500000000000000" pitchFamily="2" charset="-79"/>
                        </a:rPr>
                        <a:t>Human body</a:t>
                      </a:r>
                    </a:p>
                    <a:p>
                      <a:pPr algn="ctr"/>
                      <a:r>
                        <a:rPr lang="en-US" sz="1400" dirty="0">
                          <a:solidFill>
                            <a:schemeClr val="tx1"/>
                          </a:solidFill>
                          <a:latin typeface="+mn-lt"/>
                          <a:cs typeface="Amatic SC" panose="00000500000000000000" pitchFamily="2" charset="-79"/>
                        </a:rPr>
                        <a:t>Our senses</a:t>
                      </a:r>
                    </a:p>
                    <a:p>
                      <a:pPr algn="ctr"/>
                      <a:r>
                        <a:rPr lang="en-US" sz="1400" dirty="0">
                          <a:solidFill>
                            <a:schemeClr val="tx1"/>
                          </a:solidFill>
                          <a:latin typeface="+mn-lt"/>
                          <a:cs typeface="Amatic SC" panose="00000500000000000000" pitchFamily="2" charset="-79"/>
                        </a:rPr>
                        <a:t>Our emotions</a:t>
                      </a:r>
                    </a:p>
                    <a:p>
                      <a:pPr algn="ctr"/>
                      <a:r>
                        <a:rPr lang="en-US" sz="1400" dirty="0">
                          <a:solidFill>
                            <a:schemeClr val="tx1"/>
                          </a:solidFill>
                          <a:latin typeface="+mn-lt"/>
                          <a:cs typeface="Amatic SC" panose="00000500000000000000" pitchFamily="2" charset="-79"/>
                        </a:rPr>
                        <a:t>PSED focus </a:t>
                      </a:r>
                    </a:p>
                    <a:p>
                      <a:pPr algn="ctr"/>
                      <a:r>
                        <a:rPr lang="en-US" sz="1400" dirty="0">
                          <a:solidFill>
                            <a:schemeClr val="tx1"/>
                          </a:solidFill>
                          <a:latin typeface="+mn-lt"/>
                          <a:cs typeface="Amatic SC" panose="00000500000000000000" pitchFamily="2" charset="-79"/>
                        </a:rPr>
                        <a:t>What am I good at? </a:t>
                      </a:r>
                    </a:p>
                    <a:p>
                      <a:pPr algn="ctr"/>
                      <a:r>
                        <a:rPr lang="en-US" sz="1400" dirty="0">
                          <a:solidFill>
                            <a:schemeClr val="tx1"/>
                          </a:solidFill>
                          <a:latin typeface="+mn-lt"/>
                          <a:cs typeface="Amatic SC" panose="00000500000000000000" pitchFamily="2" charset="-79"/>
                        </a:rPr>
                        <a:t>How do I make others feel? </a:t>
                      </a:r>
                    </a:p>
                    <a:p>
                      <a:pPr algn="ctr"/>
                      <a:r>
                        <a:rPr lang="en-US" sz="1400" dirty="0">
                          <a:solidFill>
                            <a:schemeClr val="tx1"/>
                          </a:solidFill>
                          <a:latin typeface="+mn-lt"/>
                          <a:cs typeface="Amatic SC" panose="00000500000000000000" pitchFamily="2" charset="-79"/>
                        </a:rPr>
                        <a:t>Being kind / staying safe</a:t>
                      </a:r>
                    </a:p>
                    <a:p>
                      <a:pPr algn="ctr"/>
                      <a:r>
                        <a:rPr lang="en-US" sz="1400" dirty="0">
                          <a:solidFill>
                            <a:schemeClr val="tx1"/>
                          </a:solidFill>
                          <a:latin typeface="+mn-lt"/>
                          <a:cs typeface="Amatic SC" panose="00000500000000000000" pitchFamily="2" charset="-79"/>
                        </a:rPr>
                        <a:t>Links to BLP </a:t>
                      </a:r>
                      <a:endParaRPr lang="en-GB" sz="14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1" dirty="0">
                          <a:solidFill>
                            <a:srgbClr val="7030A0"/>
                          </a:solidFill>
                          <a:latin typeface="Amatic SC" panose="00000500000000000000" pitchFamily="2" charset="-79"/>
                          <a:cs typeface="Amatic SC" panose="00000500000000000000" pitchFamily="2" charset="-79"/>
                        </a:rPr>
                        <a:t>BEAR </a:t>
                      </a:r>
                      <a:r>
                        <a:rPr lang="en-US" sz="2400" b="1" dirty="0" err="1">
                          <a:solidFill>
                            <a:srgbClr val="7030A0"/>
                          </a:solidFill>
                          <a:latin typeface="Amatic SC" panose="00000500000000000000" pitchFamily="2" charset="-79"/>
                          <a:cs typeface="Amatic SC" panose="00000500000000000000" pitchFamily="2" charset="-79"/>
                        </a:rPr>
                        <a:t>NECESSItIES</a:t>
                      </a:r>
                      <a:endParaRPr lang="en-US" sz="2400" b="1" dirty="0">
                        <a:solidFill>
                          <a:srgbClr val="7030A0"/>
                        </a:solidFill>
                        <a:latin typeface="Amatic SC" panose="00000500000000000000" pitchFamily="2" charset="-79"/>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dirty="0">
                          <a:solidFill>
                            <a:schemeClr val="tx1"/>
                          </a:solidFill>
                          <a:latin typeface="+mn-lt"/>
                          <a:cs typeface="Amatic SC" panose="00000500000000000000" pitchFamily="2" charset="-79"/>
                        </a:rPr>
                        <a:t>Different bear types/origins</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dirty="0">
                          <a:solidFill>
                            <a:schemeClr val="tx1"/>
                          </a:solidFill>
                          <a:latin typeface="+mn-lt"/>
                          <a:cs typeface="Amatic SC" panose="00000500000000000000" pitchFamily="2" charset="-79"/>
                        </a:rPr>
                        <a:t>Bear Habitats</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dirty="0">
                          <a:solidFill>
                            <a:schemeClr val="tx1"/>
                          </a:solidFill>
                          <a:latin typeface="+mn-lt"/>
                          <a:cs typeface="Amatic SC" panose="00000500000000000000" pitchFamily="2" charset="-79"/>
                        </a:rPr>
                        <a:t>Porridge making</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dirty="0">
                          <a:solidFill>
                            <a:schemeClr val="tx1"/>
                          </a:solidFill>
                          <a:latin typeface="+mn-lt"/>
                          <a:cs typeface="Amatic SC" panose="00000500000000000000" pitchFamily="2" charset="-79"/>
                        </a:rPr>
                        <a:t>Maps</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dirty="0">
                          <a:solidFill>
                            <a:schemeClr val="tx1"/>
                          </a:solidFill>
                          <a:latin typeface="+mn-lt"/>
                          <a:cs typeface="Amatic SC" panose="00000500000000000000" pitchFamily="2" charset="-79"/>
                        </a:rPr>
                        <a:t>Space</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dirty="0">
                          <a:solidFill>
                            <a:schemeClr val="tx1"/>
                          </a:solidFill>
                          <a:latin typeface="+mn-lt"/>
                          <a:cs typeface="Amatic SC" panose="00000500000000000000" pitchFamily="2" charset="-79"/>
                        </a:rPr>
                        <a:t>Light and Dark</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dirty="0">
                          <a:solidFill>
                            <a:schemeClr val="tx1"/>
                          </a:solidFill>
                          <a:latin typeface="+mn-lt"/>
                          <a:cs typeface="Amatic SC" panose="00000500000000000000" pitchFamily="2" charset="-79"/>
                        </a:rPr>
                        <a:t>Night and day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dirty="0">
                          <a:solidFill>
                            <a:schemeClr val="tx1"/>
                          </a:solidFill>
                          <a:latin typeface="+mn-lt"/>
                          <a:cs typeface="Amatic SC" panose="00000500000000000000" pitchFamily="2" charset="-79"/>
                        </a:rPr>
                        <a:t>Does the moon shine?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dirty="0">
                          <a:solidFill>
                            <a:schemeClr val="tx1"/>
                          </a:solidFill>
                          <a:latin typeface="+mn-lt"/>
                          <a:cs typeface="Amatic SC" panose="00000500000000000000" pitchFamily="2" charset="-79"/>
                        </a:rPr>
                        <a:t>animals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dirty="0">
                          <a:solidFill>
                            <a:schemeClr val="tx1"/>
                          </a:solidFill>
                          <a:latin typeface="+mn-lt"/>
                          <a:cs typeface="Amatic SC" panose="00000500000000000000" pitchFamily="2" charset="-79"/>
                        </a:rPr>
                        <a:t>The Nativity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dirty="0">
                          <a:solidFill>
                            <a:schemeClr val="tx1"/>
                          </a:solidFill>
                          <a:latin typeface="+mn-lt"/>
                          <a:cs typeface="Amatic SC" panose="00000500000000000000" pitchFamily="2" charset="-79"/>
                        </a:rPr>
                        <a:t>Christmas Lists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dirty="0">
                          <a:solidFill>
                            <a:schemeClr val="tx1"/>
                          </a:solidFill>
                          <a:latin typeface="+mn-lt"/>
                          <a:cs typeface="Amatic SC" panose="00000500000000000000" pitchFamily="2" charset="-79"/>
                        </a:rPr>
                        <a:t>Letters to Father Christmas</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dirty="0">
                          <a:solidFill>
                            <a:schemeClr val="tx1"/>
                          </a:solidFill>
                          <a:latin typeface="+mn-lt"/>
                          <a:cs typeface="Amatic SC" panose="00000500000000000000" pitchFamily="2" charset="-79"/>
                        </a:rPr>
                        <a:t> Cheeky Elf</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2400" b="1" dirty="0">
                          <a:solidFill>
                            <a:srgbClr val="CC66FF"/>
                          </a:solidFill>
                          <a:latin typeface="Amatic SC" panose="00000500000000000000" pitchFamily="2" charset="-79"/>
                          <a:cs typeface="Amatic SC" panose="00000500000000000000" pitchFamily="2" charset="-79"/>
                        </a:rPr>
                        <a:t>Terrific Tales</a:t>
                      </a:r>
                    </a:p>
                    <a:p>
                      <a:pPr algn="ctr"/>
                      <a:r>
                        <a:rPr lang="en-US" sz="1400" b="0" dirty="0">
                          <a:solidFill>
                            <a:schemeClr val="tx1"/>
                          </a:solidFill>
                          <a:latin typeface="+mn-lt"/>
                          <a:cs typeface="Amatic SC" panose="00000500000000000000" pitchFamily="2" charset="-79"/>
                        </a:rPr>
                        <a:t>Sewing</a:t>
                      </a:r>
                    </a:p>
                    <a:p>
                      <a:pPr algn="ctr"/>
                      <a:r>
                        <a:rPr lang="en-US" sz="1400" b="0" dirty="0">
                          <a:solidFill>
                            <a:schemeClr val="tx1"/>
                          </a:solidFill>
                          <a:latin typeface="+mn-lt"/>
                          <a:cs typeface="Amatic SC" panose="00000500000000000000" pitchFamily="2" charset="-79"/>
                        </a:rPr>
                        <a:t>Materials</a:t>
                      </a:r>
                    </a:p>
                    <a:p>
                      <a:pPr algn="ctr"/>
                      <a:r>
                        <a:rPr lang="en-US" sz="1400" b="0" dirty="0">
                          <a:solidFill>
                            <a:schemeClr val="tx1"/>
                          </a:solidFill>
                          <a:latin typeface="+mn-lt"/>
                          <a:cs typeface="Amatic SC" panose="00000500000000000000" pitchFamily="2" charset="-79"/>
                        </a:rPr>
                        <a:t>Baking</a:t>
                      </a:r>
                    </a:p>
                    <a:p>
                      <a:pPr algn="ctr"/>
                      <a:r>
                        <a:rPr lang="en-US" sz="1400" b="0" dirty="0">
                          <a:solidFill>
                            <a:schemeClr val="tx1"/>
                          </a:solidFill>
                          <a:latin typeface="+mn-lt"/>
                          <a:cs typeface="Amatic SC" panose="00000500000000000000" pitchFamily="2" charset="-79"/>
                        </a:rPr>
                        <a:t>Pirates</a:t>
                      </a:r>
                    </a:p>
                    <a:p>
                      <a:pPr algn="ctr"/>
                      <a:r>
                        <a:rPr lang="en-US" sz="1400" b="0" dirty="0">
                          <a:solidFill>
                            <a:schemeClr val="tx1"/>
                          </a:solidFill>
                          <a:latin typeface="+mn-lt"/>
                          <a:cs typeface="Amatic SC" panose="00000500000000000000" pitchFamily="2" charset="-79"/>
                        </a:rPr>
                        <a:t>Floating and sinking</a:t>
                      </a:r>
                    </a:p>
                    <a:p>
                      <a:pPr algn="ctr"/>
                      <a:r>
                        <a:rPr lang="en-US" sz="1400" b="0" dirty="0">
                          <a:solidFill>
                            <a:schemeClr val="tx1"/>
                          </a:solidFill>
                          <a:latin typeface="+mn-lt"/>
                          <a:cs typeface="Amatic SC" panose="00000500000000000000" pitchFamily="2" charset="-79"/>
                        </a:rPr>
                        <a:t>Poetry</a:t>
                      </a:r>
                    </a:p>
                    <a:p>
                      <a:pPr algn="ctr"/>
                      <a:r>
                        <a:rPr lang="en-US" sz="1400" b="0" dirty="0">
                          <a:solidFill>
                            <a:schemeClr val="tx1"/>
                          </a:solidFill>
                          <a:latin typeface="+mn-lt"/>
                          <a:cs typeface="Amatic SC" panose="00000500000000000000" pitchFamily="2" charset="-79"/>
                        </a:rPr>
                        <a:t>Puppets</a:t>
                      </a:r>
                    </a:p>
                    <a:p>
                      <a:pPr algn="ctr"/>
                      <a:r>
                        <a:rPr lang="en-US" sz="1400" b="0" dirty="0">
                          <a:solidFill>
                            <a:schemeClr val="tx1"/>
                          </a:solidFill>
                          <a:latin typeface="+mn-lt"/>
                          <a:cs typeface="Amatic SC" panose="00000500000000000000" pitchFamily="2" charset="-79"/>
                        </a:rPr>
                        <a:t>Story telling</a:t>
                      </a:r>
                    </a:p>
                    <a:p>
                      <a:pPr algn="ctr"/>
                      <a:r>
                        <a:rPr lang="en-US" sz="1400" b="0" dirty="0">
                          <a:solidFill>
                            <a:schemeClr val="tx1"/>
                          </a:solidFill>
                          <a:latin typeface="+mn-lt"/>
                          <a:cs typeface="Amatic SC" panose="00000500000000000000" pitchFamily="2" charset="-79"/>
                        </a:rPr>
                        <a:t>Bridge building</a:t>
                      </a:r>
                    </a:p>
                    <a:p>
                      <a:pPr algn="ctr"/>
                      <a:r>
                        <a:rPr lang="en-US" sz="1400" b="0" dirty="0">
                          <a:solidFill>
                            <a:schemeClr val="tx1"/>
                          </a:solidFill>
                          <a:latin typeface="+mn-lt"/>
                          <a:cs typeface="Amatic SC" panose="00000500000000000000" pitchFamily="2" charset="-79"/>
                        </a:rPr>
                        <a:t>House building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1" dirty="0">
                          <a:solidFill>
                            <a:srgbClr val="CC66FF"/>
                          </a:solidFill>
                          <a:latin typeface="Amatic SC" panose="00000500000000000000" pitchFamily="2" charset="-79"/>
                          <a:cs typeface="Amatic SC" panose="00000500000000000000" pitchFamily="2" charset="-79"/>
                        </a:rPr>
                        <a:t>Amazing authors</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0" dirty="0">
                          <a:solidFill>
                            <a:schemeClr val="tx1"/>
                          </a:solidFill>
                          <a:latin typeface="+mn-lt"/>
                          <a:cs typeface="Amatic SC" panose="00000500000000000000" pitchFamily="2" charset="-79"/>
                        </a:rPr>
                        <a:t>Potion making</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0" dirty="0">
                          <a:solidFill>
                            <a:schemeClr val="tx1"/>
                          </a:solidFill>
                          <a:latin typeface="+mn-lt"/>
                          <a:cs typeface="Amatic SC" panose="00000500000000000000" pitchFamily="2" charset="-79"/>
                        </a:rPr>
                        <a:t>Spells</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0" dirty="0">
                          <a:solidFill>
                            <a:schemeClr val="tx1"/>
                          </a:solidFill>
                          <a:latin typeface="+mn-lt"/>
                          <a:cs typeface="Amatic SC" panose="00000500000000000000" pitchFamily="2" charset="-79"/>
                        </a:rPr>
                        <a:t>Flight</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0" dirty="0">
                          <a:solidFill>
                            <a:schemeClr val="tx1"/>
                          </a:solidFill>
                          <a:latin typeface="+mn-lt"/>
                          <a:cs typeface="Amatic SC" panose="00000500000000000000" pitchFamily="2" charset="-79"/>
                        </a:rPr>
                        <a:t>Height</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0" dirty="0">
                          <a:solidFill>
                            <a:schemeClr val="tx1"/>
                          </a:solidFill>
                          <a:latin typeface="+mn-lt"/>
                          <a:cs typeface="Amatic SC" panose="00000500000000000000" pitchFamily="2" charset="-79"/>
                        </a:rPr>
                        <a:t>Under the sea</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0" dirty="0">
                          <a:solidFill>
                            <a:schemeClr val="tx1"/>
                          </a:solidFill>
                          <a:latin typeface="+mn-lt"/>
                          <a:cs typeface="Amatic SC" panose="00000500000000000000" pitchFamily="2" charset="-79"/>
                        </a:rPr>
                        <a:t>Vegetables and healthy eating</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0" dirty="0">
                          <a:solidFill>
                            <a:schemeClr val="tx1"/>
                          </a:solidFill>
                          <a:latin typeface="+mn-lt"/>
                          <a:cs typeface="Amatic SC" panose="00000500000000000000" pitchFamily="2" charset="-79"/>
                        </a:rPr>
                        <a:t>Patterns</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0" dirty="0">
                          <a:solidFill>
                            <a:schemeClr val="tx1"/>
                          </a:solidFill>
                          <a:latin typeface="+mn-lt"/>
                          <a:cs typeface="Amatic SC" panose="00000500000000000000" pitchFamily="2" charset="-79"/>
                        </a:rPr>
                        <a:t>Superheroes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400" b="1" dirty="0">
                        <a:solidFill>
                          <a:srgbClr val="CC66FF"/>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400" b="1" dirty="0">
                          <a:solidFill>
                            <a:srgbClr val="00B0F0"/>
                          </a:solidFill>
                          <a:latin typeface="Amatic SC" panose="00000500000000000000" pitchFamily="2" charset="-79"/>
                          <a:cs typeface="Amatic SC" panose="00000500000000000000" pitchFamily="2" charset="-79"/>
                        </a:rPr>
                        <a:t>COME OUTSIDE!</a:t>
                      </a:r>
                    </a:p>
                    <a:p>
                      <a:pPr algn="ctr"/>
                      <a:r>
                        <a:rPr lang="en-US" sz="1400" dirty="0">
                          <a:solidFill>
                            <a:schemeClr val="tx1"/>
                          </a:solidFill>
                          <a:latin typeface="+mn-lt"/>
                          <a:cs typeface="Amatic SC" panose="00000500000000000000" pitchFamily="2" charset="-79"/>
                        </a:rPr>
                        <a:t>Plants &amp; Flowers </a:t>
                      </a:r>
                    </a:p>
                    <a:p>
                      <a:pPr algn="ctr"/>
                      <a:r>
                        <a:rPr lang="en-US" sz="1400" dirty="0">
                          <a:solidFill>
                            <a:schemeClr val="tx1"/>
                          </a:solidFill>
                          <a:latin typeface="+mn-lt"/>
                          <a:cs typeface="Amatic SC" panose="00000500000000000000" pitchFamily="2" charset="-79"/>
                        </a:rPr>
                        <a:t>Weather / seasons </a:t>
                      </a:r>
                    </a:p>
                    <a:p>
                      <a:pPr algn="ctr"/>
                      <a:r>
                        <a:rPr lang="en-US" sz="1400" dirty="0">
                          <a:solidFill>
                            <a:schemeClr val="tx1"/>
                          </a:solidFill>
                          <a:latin typeface="+mn-lt"/>
                          <a:cs typeface="Amatic SC" panose="00000500000000000000" pitchFamily="2" charset="-79"/>
                        </a:rPr>
                        <a:t>The great outdoors </a:t>
                      </a:r>
                    </a:p>
                    <a:p>
                      <a:pPr algn="ctr"/>
                      <a:r>
                        <a:rPr lang="en-US" sz="1400" dirty="0">
                          <a:solidFill>
                            <a:schemeClr val="tx1"/>
                          </a:solidFill>
                          <a:latin typeface="+mn-lt"/>
                          <a:cs typeface="Amatic SC" panose="00000500000000000000" pitchFamily="2" charset="-79"/>
                        </a:rPr>
                        <a:t>Planting seeds </a:t>
                      </a:r>
                    </a:p>
                    <a:p>
                      <a:pPr algn="ctr"/>
                      <a:r>
                        <a:rPr lang="en-US" sz="1400" dirty="0">
                          <a:solidFill>
                            <a:schemeClr val="tx1"/>
                          </a:solidFill>
                          <a:latin typeface="+mn-lt"/>
                          <a:cs typeface="Amatic SC" panose="00000500000000000000" pitchFamily="2" charset="-79"/>
                        </a:rPr>
                        <a:t>Make a sculpture: Andy Goldsworthy </a:t>
                      </a:r>
                    </a:p>
                    <a:p>
                      <a:pPr algn="ctr"/>
                      <a:r>
                        <a:rPr lang="en-US" sz="1400" dirty="0">
                          <a:solidFill>
                            <a:schemeClr val="tx1"/>
                          </a:solidFill>
                          <a:latin typeface="+mn-lt"/>
                          <a:cs typeface="Amatic SC" panose="00000500000000000000" pitchFamily="2" charset="-79"/>
                        </a:rPr>
                        <a:t>Reduce, Reuse &amp; Recycle </a:t>
                      </a:r>
                    </a:p>
                    <a:p>
                      <a:pPr algn="ctr"/>
                      <a:r>
                        <a:rPr lang="en-US" sz="1400" dirty="0">
                          <a:solidFill>
                            <a:schemeClr val="tx1"/>
                          </a:solidFill>
                          <a:latin typeface="+mn-lt"/>
                          <a:cs typeface="Amatic SC" panose="00000500000000000000" pitchFamily="2" charset="-79"/>
                        </a:rPr>
                        <a:t>Fun Science / Materials </a:t>
                      </a:r>
                    </a:p>
                    <a:p>
                      <a:pPr algn="ctr"/>
                      <a:r>
                        <a:rPr lang="en-US" sz="1400" dirty="0">
                          <a:solidFill>
                            <a:schemeClr val="tx1"/>
                          </a:solidFill>
                          <a:latin typeface="+mn-lt"/>
                          <a:cs typeface="Amatic SC" panose="00000500000000000000" pitchFamily="2" charset="-79"/>
                        </a:rPr>
                        <a:t>Life cycles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dirty="0">
                          <a:solidFill>
                            <a:schemeClr val="tx1"/>
                          </a:solidFill>
                          <a:latin typeface="+mn-lt"/>
                          <a:cs typeface="Amatic SC" panose="00000500000000000000" pitchFamily="2" charset="-79"/>
                        </a:rPr>
                        <a:t>Climates / Hibernation </a:t>
                      </a:r>
                    </a:p>
                    <a:p>
                      <a:pPr algn="ctr"/>
                      <a:r>
                        <a:rPr lang="en-US" sz="1400" dirty="0">
                          <a:solidFill>
                            <a:schemeClr val="tx1"/>
                          </a:solidFill>
                          <a:latin typeface="+mn-lt"/>
                          <a:cs typeface="Amatic SC" panose="00000500000000000000" pitchFamily="2" charset="-79"/>
                        </a:rPr>
                        <a:t>Mini Beasts </a:t>
                      </a:r>
                    </a:p>
                    <a:p>
                      <a:pPr algn="ctr"/>
                      <a:r>
                        <a:rPr lang="en-US" sz="1400" dirty="0">
                          <a:solidFill>
                            <a:schemeClr val="tx1"/>
                          </a:solidFill>
                          <a:latin typeface="+mn-lt"/>
                          <a:cs typeface="Amatic SC" panose="00000500000000000000" pitchFamily="2" charset="-79"/>
                        </a:rPr>
                        <a:t>Animal Arts and crafts</a:t>
                      </a:r>
                    </a:p>
                    <a:p>
                      <a:pPr algn="ctr"/>
                      <a:r>
                        <a:rPr lang="en-US" sz="1400" dirty="0">
                          <a:solidFill>
                            <a:schemeClr val="tx1"/>
                          </a:solidFill>
                          <a:latin typeface="+mn-lt"/>
                          <a:cs typeface="Amatic SC" panose="00000500000000000000" pitchFamily="2" charset="-79"/>
                        </a:rPr>
                        <a:t>Animal patterns</a:t>
                      </a:r>
                    </a:p>
                    <a:p>
                      <a:pPr algn="ctr"/>
                      <a:r>
                        <a:rPr lang="en-US" sz="1400" dirty="0">
                          <a:solidFill>
                            <a:schemeClr val="tx1"/>
                          </a:solidFill>
                          <a:latin typeface="+mn-lt"/>
                          <a:cs typeface="Amatic SC" panose="00000500000000000000" pitchFamily="2" charset="-79"/>
                        </a:rPr>
                        <a:t>David Attenborough </a:t>
                      </a:r>
                    </a:p>
                    <a:p>
                      <a:pPr algn="ctr"/>
                      <a:r>
                        <a:rPr lang="en-US" sz="1400" dirty="0">
                          <a:solidFill>
                            <a:schemeClr val="tx1"/>
                          </a:solidFill>
                          <a:latin typeface="+mn-lt"/>
                          <a:cs typeface="Amatic SC" panose="00000500000000000000" pitchFamily="2" charset="-79"/>
                        </a:rPr>
                        <a:t>Happy Habitats</a:t>
                      </a:r>
                    </a:p>
                    <a:p>
                      <a:pPr algn="ctr"/>
                      <a:endParaRPr lang="en-US" sz="1400" dirty="0">
                        <a:solidFill>
                          <a:schemeClr val="tx1"/>
                        </a:solidFill>
                        <a:latin typeface="+mn-lt"/>
                        <a:cs typeface="Amatic SC" panose="00000500000000000000" pitchFamily="2" charset="-79"/>
                      </a:endParaRPr>
                    </a:p>
                    <a:p>
                      <a:pPr algn="ctr"/>
                      <a:endParaRPr lang="en-US" sz="1400" dirty="0">
                        <a:solidFill>
                          <a:schemeClr val="tx1"/>
                        </a:solidFill>
                        <a:latin typeface="+mn-lt"/>
                        <a:cs typeface="Amatic SC" panose="00000500000000000000" pitchFamily="2" charset="-79"/>
                      </a:endParaRPr>
                    </a:p>
                    <a:p>
                      <a:pPr algn="ctr"/>
                      <a:endParaRPr lang="en-US" sz="1400" dirty="0">
                        <a:solidFill>
                          <a:schemeClr val="tx1"/>
                        </a:solidFill>
                        <a:latin typeface="+mn-lt"/>
                        <a:cs typeface="Amatic SC" panose="00000500000000000000" pitchFamily="2" charset="-79"/>
                      </a:endParaRPr>
                    </a:p>
                    <a:p>
                      <a:pPr algn="ctr"/>
                      <a:endParaRPr lang="en-US" sz="14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1" dirty="0">
                          <a:solidFill>
                            <a:srgbClr val="00B0F0"/>
                          </a:solidFill>
                          <a:latin typeface="Amatic SC" panose="00000500000000000000" pitchFamily="2" charset="-79"/>
                          <a:cs typeface="Amatic SC" panose="00000500000000000000" pitchFamily="2" charset="-79"/>
                        </a:rPr>
                        <a:t>Around the World in 35 DAYS</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dirty="0">
                          <a:solidFill>
                            <a:schemeClr val="tx1"/>
                          </a:solidFill>
                          <a:latin typeface="+mn-lt"/>
                          <a:cs typeface="Amatic SC" panose="00000500000000000000" pitchFamily="2" charset="-79"/>
                        </a:rPr>
                        <a:t>Where in the world shall we go?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dirty="0">
                          <a:solidFill>
                            <a:schemeClr val="tx1"/>
                          </a:solidFill>
                          <a:latin typeface="+mn-lt"/>
                          <a:cs typeface="Amatic SC" panose="00000500000000000000" pitchFamily="2" charset="-79"/>
                        </a:rPr>
                        <a:t>7 Continents</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dirty="0">
                          <a:solidFill>
                            <a:schemeClr val="tx1"/>
                          </a:solidFill>
                          <a:latin typeface="+mn-lt"/>
                          <a:cs typeface="Amatic SC" panose="00000500000000000000" pitchFamily="2" charset="-79"/>
                        </a:rPr>
                        <a:t>Send me a postcard! </a:t>
                      </a:r>
                    </a:p>
                    <a:p>
                      <a:pPr algn="ctr"/>
                      <a:r>
                        <a:rPr lang="en-US" sz="1400" kern="1200" dirty="0">
                          <a:solidFill>
                            <a:schemeClr val="tx1"/>
                          </a:solidFill>
                          <a:latin typeface="+mn-lt"/>
                          <a:ea typeface="+mn-ea"/>
                          <a:cs typeface="Amatic SC" panose="00000500000000000000" pitchFamily="2" charset="-79"/>
                        </a:rPr>
                        <a:t>How do I get there? </a:t>
                      </a:r>
                    </a:p>
                    <a:p>
                      <a:pPr algn="ctr"/>
                      <a:r>
                        <a:rPr lang="en-US" sz="1400" kern="1200" dirty="0">
                          <a:solidFill>
                            <a:schemeClr val="tx1"/>
                          </a:solidFill>
                          <a:latin typeface="+mn-lt"/>
                          <a:ea typeface="+mn-ea"/>
                          <a:cs typeface="Amatic SC" panose="00000500000000000000" pitchFamily="2" charset="-79"/>
                        </a:rPr>
                        <a:t>Where in the world have you been? </a:t>
                      </a:r>
                    </a:p>
                    <a:p>
                      <a:pPr algn="ctr"/>
                      <a:r>
                        <a:rPr lang="en-US" sz="1400" kern="1200" dirty="0">
                          <a:solidFill>
                            <a:schemeClr val="tx1"/>
                          </a:solidFill>
                          <a:latin typeface="+mn-lt"/>
                          <a:ea typeface="+mn-ea"/>
                          <a:cs typeface="Amatic SC" panose="00000500000000000000" pitchFamily="2" charset="-79"/>
                        </a:rPr>
                        <a:t>Where do we live in the UK / world? </a:t>
                      </a:r>
                    </a:p>
                    <a:p>
                      <a:pPr algn="ctr"/>
                      <a:r>
                        <a:rPr lang="en-US" sz="1400" kern="1200" dirty="0">
                          <a:solidFill>
                            <a:schemeClr val="tx1"/>
                          </a:solidFill>
                          <a:latin typeface="+mn-lt"/>
                          <a:ea typeface="+mn-ea"/>
                          <a:cs typeface="Amatic SC" panose="00000500000000000000" pitchFamily="2" charset="-79"/>
                        </a:rPr>
                        <a:t>What is a continent?</a:t>
                      </a:r>
                    </a:p>
                    <a:p>
                      <a:pPr algn="ctr"/>
                      <a:r>
                        <a:rPr lang="en-US" sz="1400" kern="1200" dirty="0">
                          <a:solidFill>
                            <a:schemeClr val="tx1"/>
                          </a:solidFill>
                          <a:latin typeface="+mn-lt"/>
                          <a:ea typeface="+mn-ea"/>
                          <a:cs typeface="Amatic SC" panose="00000500000000000000" pitchFamily="2" charset="-79"/>
                        </a:rPr>
                        <a:t>What is the climate like?</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kern="1200" dirty="0">
                          <a:solidFill>
                            <a:schemeClr val="tx1"/>
                          </a:solidFill>
                          <a:latin typeface="+mn-lt"/>
                          <a:ea typeface="+mn-ea"/>
                          <a:cs typeface="Amatic SC" panose="00000500000000000000" pitchFamily="2" charset="-79"/>
                        </a:rPr>
                        <a:t>What landmarks will I see?</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dirty="0">
                          <a:solidFill>
                            <a:schemeClr val="tx1"/>
                          </a:solidFill>
                          <a:latin typeface="+mn-lt"/>
                          <a:cs typeface="Amatic SC" panose="00000500000000000000" pitchFamily="2" charset="-79"/>
                        </a:rPr>
                        <a:t> Animals around the world </a:t>
                      </a:r>
                      <a:endParaRPr lang="en-US" sz="1400" kern="1200" dirty="0">
                        <a:solidFill>
                          <a:schemeClr val="tx1"/>
                        </a:solidFill>
                        <a:latin typeface="+mn-lt"/>
                        <a:ea typeface="+mn-ea"/>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bl>
          </a:graphicData>
        </a:graphic>
      </p:graphicFrame>
      <p:pic>
        <p:nvPicPr>
          <p:cNvPr id="6" name="Picture 5">
            <a:extLst>
              <a:ext uri="{FF2B5EF4-FFF2-40B4-BE49-F238E27FC236}">
                <a16:creationId xmlns:a16="http://schemas.microsoft.com/office/drawing/2014/main" id="{CF723307-A94F-4C20-9CDA-ACAED3B7A0E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93431" y="469007"/>
            <a:ext cx="488272" cy="488272"/>
          </a:xfrm>
          <a:prstGeom prst="rect">
            <a:avLst/>
          </a:prstGeom>
        </p:spPr>
      </p:pic>
      <p:pic>
        <p:nvPicPr>
          <p:cNvPr id="8" name="Picture 7">
            <a:extLst>
              <a:ext uri="{FF2B5EF4-FFF2-40B4-BE49-F238E27FC236}">
                <a16:creationId xmlns:a16="http://schemas.microsoft.com/office/drawing/2014/main" id="{40C165C1-D4BD-45B0-A0DC-76C33F0E951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795584">
            <a:off x="5138110" y="410398"/>
            <a:ext cx="536918" cy="536918"/>
          </a:xfrm>
          <a:prstGeom prst="rect">
            <a:avLst/>
          </a:prstGeom>
        </p:spPr>
      </p:pic>
      <p:pic>
        <p:nvPicPr>
          <p:cNvPr id="14" name="Picture 13">
            <a:extLst>
              <a:ext uri="{FF2B5EF4-FFF2-40B4-BE49-F238E27FC236}">
                <a16:creationId xmlns:a16="http://schemas.microsoft.com/office/drawing/2014/main" id="{ECE7A007-1214-4A11-85C1-D67FAE3A8C6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rot="755735">
            <a:off x="8404059" y="545577"/>
            <a:ext cx="789373" cy="789373"/>
          </a:xfrm>
          <a:prstGeom prst="rect">
            <a:avLst/>
          </a:prstGeom>
        </p:spPr>
      </p:pic>
      <p:pic>
        <p:nvPicPr>
          <p:cNvPr id="2" name="Picture 1">
            <a:extLst>
              <a:ext uri="{FF2B5EF4-FFF2-40B4-BE49-F238E27FC236}">
                <a16:creationId xmlns:a16="http://schemas.microsoft.com/office/drawing/2014/main" id="{430E981C-67B3-40FB-B57D-5A2B109D538C}"/>
              </a:ext>
            </a:extLst>
          </p:cNvPr>
          <p:cNvPicPr>
            <a:picLocks noChangeAspect="1"/>
          </p:cNvPicPr>
          <p:nvPr/>
        </p:nvPicPr>
        <p:blipFill>
          <a:blip r:embed="rId7"/>
          <a:stretch>
            <a:fillRect/>
          </a:stretch>
        </p:blipFill>
        <p:spPr>
          <a:xfrm rot="667148">
            <a:off x="10247050" y="518330"/>
            <a:ext cx="489555" cy="395456"/>
          </a:xfrm>
          <a:prstGeom prst="rect">
            <a:avLst/>
          </a:prstGeom>
        </p:spPr>
      </p:pic>
      <p:pic>
        <p:nvPicPr>
          <p:cNvPr id="7" name="Picture 6">
            <a:extLst>
              <a:ext uri="{FF2B5EF4-FFF2-40B4-BE49-F238E27FC236}">
                <a16:creationId xmlns:a16="http://schemas.microsoft.com/office/drawing/2014/main" id="{DA8D2DB2-27B2-44EF-B0D0-0E002DDDA1C3}"/>
              </a:ext>
            </a:extLst>
          </p:cNvPr>
          <p:cNvPicPr>
            <a:picLocks noChangeAspect="1"/>
          </p:cNvPicPr>
          <p:nvPr/>
        </p:nvPicPr>
        <p:blipFill>
          <a:blip r:embed="rId8"/>
          <a:stretch>
            <a:fillRect/>
          </a:stretch>
        </p:blipFill>
        <p:spPr>
          <a:xfrm rot="20664116">
            <a:off x="3224027" y="393966"/>
            <a:ext cx="717340" cy="592459"/>
          </a:xfrm>
          <a:prstGeom prst="rect">
            <a:avLst/>
          </a:prstGeom>
        </p:spPr>
      </p:pic>
      <p:pic>
        <p:nvPicPr>
          <p:cNvPr id="9" name="Picture 8">
            <a:extLst>
              <a:ext uri="{FF2B5EF4-FFF2-40B4-BE49-F238E27FC236}">
                <a16:creationId xmlns:a16="http://schemas.microsoft.com/office/drawing/2014/main" id="{E8917DDE-0B5D-4FE6-97E8-6655D686EAA6}"/>
              </a:ext>
            </a:extLst>
          </p:cNvPr>
          <p:cNvPicPr>
            <a:picLocks noChangeAspect="1"/>
          </p:cNvPicPr>
          <p:nvPr/>
        </p:nvPicPr>
        <p:blipFill>
          <a:blip r:embed="rId9"/>
          <a:stretch>
            <a:fillRect/>
          </a:stretch>
        </p:blipFill>
        <p:spPr>
          <a:xfrm rot="20892857">
            <a:off x="6785816" y="479063"/>
            <a:ext cx="648801" cy="532244"/>
          </a:xfrm>
          <a:prstGeom prst="rect">
            <a:avLst/>
          </a:prstGeom>
        </p:spPr>
      </p:pic>
    </p:spTree>
    <p:custDataLst>
      <p:tags r:id="rId1"/>
    </p:custDataLst>
    <p:extLst>
      <p:ext uri="{BB962C8B-B14F-4D97-AF65-F5344CB8AC3E}">
        <p14:creationId xmlns:p14="http://schemas.microsoft.com/office/powerpoint/2010/main" val="37939437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40C9439E-EF9D-44B0-A8D7-D58DF03FDDAC}"/>
              </a:ext>
            </a:extLst>
          </p:cNvPr>
          <p:cNvGraphicFramePr>
            <a:graphicFrameLocks noGrp="1"/>
          </p:cNvGraphicFramePr>
          <p:nvPr>
            <p:extLst>
              <p:ext uri="{D42A27DB-BD31-4B8C-83A1-F6EECF244321}">
                <p14:modId xmlns:p14="http://schemas.microsoft.com/office/powerpoint/2010/main" val="1534478373"/>
              </p:ext>
            </p:extLst>
          </p:nvPr>
        </p:nvGraphicFramePr>
        <p:xfrm>
          <a:off x="133491" y="1324708"/>
          <a:ext cx="11925018" cy="5654040"/>
        </p:xfrm>
        <a:graphic>
          <a:graphicData uri="http://schemas.openxmlformats.org/drawingml/2006/table">
            <a:tbl>
              <a:tblPr firstRow="1" bandRow="1">
                <a:tableStyleId>{5C22544A-7EE6-4342-B048-85BDC9FD1C3A}</a:tableStyleId>
              </a:tblPr>
              <a:tblGrid>
                <a:gridCol w="1390509">
                  <a:extLst>
                    <a:ext uri="{9D8B030D-6E8A-4147-A177-3AD203B41FA5}">
                      <a16:colId xmlns:a16="http://schemas.microsoft.com/office/drawing/2014/main" val="305201403"/>
                    </a:ext>
                  </a:extLst>
                </a:gridCol>
                <a:gridCol w="2027068">
                  <a:extLst>
                    <a:ext uri="{9D8B030D-6E8A-4147-A177-3AD203B41FA5}">
                      <a16:colId xmlns:a16="http://schemas.microsoft.com/office/drawing/2014/main" val="2743591356"/>
                    </a:ext>
                  </a:extLst>
                </a:gridCol>
                <a:gridCol w="1691492">
                  <a:extLst>
                    <a:ext uri="{9D8B030D-6E8A-4147-A177-3AD203B41FA5}">
                      <a16:colId xmlns:a16="http://schemas.microsoft.com/office/drawing/2014/main" val="1361010308"/>
                    </a:ext>
                  </a:extLst>
                </a:gridCol>
                <a:gridCol w="1832943">
                  <a:extLst>
                    <a:ext uri="{9D8B030D-6E8A-4147-A177-3AD203B41FA5}">
                      <a16:colId xmlns:a16="http://schemas.microsoft.com/office/drawing/2014/main" val="251246478"/>
                    </a:ext>
                  </a:extLst>
                </a:gridCol>
                <a:gridCol w="1660124">
                  <a:extLst>
                    <a:ext uri="{9D8B030D-6E8A-4147-A177-3AD203B41FA5}">
                      <a16:colId xmlns:a16="http://schemas.microsoft.com/office/drawing/2014/main" val="4212145145"/>
                    </a:ext>
                  </a:extLst>
                </a:gridCol>
                <a:gridCol w="1651247">
                  <a:extLst>
                    <a:ext uri="{9D8B030D-6E8A-4147-A177-3AD203B41FA5}">
                      <a16:colId xmlns:a16="http://schemas.microsoft.com/office/drawing/2014/main" val="3156782944"/>
                    </a:ext>
                  </a:extLst>
                </a:gridCol>
                <a:gridCol w="1671635">
                  <a:extLst>
                    <a:ext uri="{9D8B030D-6E8A-4147-A177-3AD203B41FA5}">
                      <a16:colId xmlns:a16="http://schemas.microsoft.com/office/drawing/2014/main" val="1671632582"/>
                    </a:ext>
                  </a:extLst>
                </a:gridCol>
              </a:tblGrid>
              <a:tr h="3292606">
                <a:tc>
                  <a:txBody>
                    <a:bodyPr/>
                    <a:lstStyle/>
                    <a:p>
                      <a:pPr algn="ctr"/>
                      <a:r>
                        <a:rPr lang="en-US" sz="2400" b="1" dirty="0">
                          <a:solidFill>
                            <a:schemeClr val="tx1"/>
                          </a:solidFill>
                          <a:latin typeface="Amatic SC" panose="00000500000000000000" pitchFamily="2" charset="-79"/>
                          <a:cs typeface="Amatic SC" panose="00000500000000000000" pitchFamily="2" charset="-79"/>
                        </a:rPr>
                        <a:t>Possible Texts</a:t>
                      </a:r>
                      <a:endParaRPr lang="en-GB" sz="2400" b="1" dirty="0">
                        <a:solidFill>
                          <a:schemeClr val="tx1"/>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l"/>
                      <a:r>
                        <a:rPr lang="en-US" sz="1200" dirty="0">
                          <a:solidFill>
                            <a:schemeClr val="tx1"/>
                          </a:solidFill>
                          <a:latin typeface="+mn-lt"/>
                          <a:cs typeface="RM Typerighter old" panose="00000400000000000000" pitchFamily="2" charset="-79"/>
                        </a:rPr>
                        <a:t>Funny Bones </a:t>
                      </a:r>
                    </a:p>
                    <a:p>
                      <a:pPr lvl="0" algn="l"/>
                      <a:r>
                        <a:rPr lang="en-GB" sz="1200" kern="1200" dirty="0">
                          <a:solidFill>
                            <a:schemeClr val="dk1"/>
                          </a:solidFill>
                          <a:effectLst/>
                          <a:latin typeface="+mn-lt"/>
                          <a:ea typeface="+mn-ea"/>
                          <a:cs typeface="+mn-cs"/>
                        </a:rPr>
                        <a:t>Brown Bear, Brown Bear what do you see?</a:t>
                      </a:r>
                    </a:p>
                    <a:p>
                      <a:pPr lvl="0" algn="l"/>
                      <a:r>
                        <a:rPr lang="en-GB" sz="1200" kern="1200" dirty="0">
                          <a:solidFill>
                            <a:schemeClr val="dk1"/>
                          </a:solidFill>
                          <a:effectLst/>
                          <a:latin typeface="+mn-lt"/>
                          <a:ea typeface="+mn-ea"/>
                          <a:cs typeface="+mn-cs"/>
                        </a:rPr>
                        <a:t>Polar bear, polar bear what do you hear?</a:t>
                      </a:r>
                    </a:p>
                    <a:p>
                      <a:pPr lvl="0" algn="l"/>
                      <a:r>
                        <a:rPr lang="en-GB" sz="1200" kern="1200" dirty="0">
                          <a:solidFill>
                            <a:schemeClr val="dk1"/>
                          </a:solidFill>
                          <a:effectLst/>
                          <a:latin typeface="+mn-lt"/>
                          <a:ea typeface="+mn-ea"/>
                          <a:cs typeface="+mn-cs"/>
                        </a:rPr>
                        <a:t>From Head to Toe</a:t>
                      </a:r>
                    </a:p>
                    <a:p>
                      <a:pPr lvl="0" algn="l"/>
                      <a:r>
                        <a:rPr lang="en-GB" sz="1200" kern="1200" dirty="0">
                          <a:solidFill>
                            <a:schemeClr val="dk1"/>
                          </a:solidFill>
                          <a:effectLst/>
                          <a:latin typeface="+mn-lt"/>
                          <a:ea typeface="+mn-ea"/>
                          <a:cs typeface="+mn-cs"/>
                        </a:rPr>
                        <a:t>How are you feeling today?</a:t>
                      </a:r>
                    </a:p>
                    <a:p>
                      <a:pPr lvl="0" algn="l"/>
                      <a:r>
                        <a:rPr lang="en-GB" sz="1200" kern="1200" dirty="0">
                          <a:solidFill>
                            <a:schemeClr val="dk1"/>
                          </a:solidFill>
                          <a:effectLst/>
                          <a:latin typeface="+mn-lt"/>
                          <a:ea typeface="+mn-ea"/>
                          <a:cs typeface="+mn-cs"/>
                        </a:rPr>
                        <a:t>Colour monster</a:t>
                      </a:r>
                    </a:p>
                    <a:p>
                      <a:pPr lvl="0" algn="l"/>
                      <a:r>
                        <a:rPr lang="en-GB" sz="1200" kern="1200" dirty="0">
                          <a:solidFill>
                            <a:schemeClr val="dk1"/>
                          </a:solidFill>
                          <a:effectLst/>
                          <a:latin typeface="+mn-lt"/>
                          <a:ea typeface="+mn-ea"/>
                          <a:cs typeface="+mn-cs"/>
                        </a:rPr>
                        <a:t>Only one you</a:t>
                      </a:r>
                    </a:p>
                    <a:p>
                      <a:pPr lvl="0" algn="l"/>
                      <a:r>
                        <a:rPr lang="en-GB" sz="1200" kern="1200" dirty="0">
                          <a:solidFill>
                            <a:schemeClr val="dk1"/>
                          </a:solidFill>
                          <a:effectLst/>
                          <a:latin typeface="+mn-lt"/>
                          <a:ea typeface="+mn-ea"/>
                          <a:cs typeface="+mn-cs"/>
                        </a:rPr>
                        <a:t>My body</a:t>
                      </a:r>
                    </a:p>
                    <a:p>
                      <a:pPr lvl="0" algn="l"/>
                      <a:r>
                        <a:rPr lang="en-GB" sz="1200" kern="1200" dirty="0">
                          <a:solidFill>
                            <a:schemeClr val="dk1"/>
                          </a:solidFill>
                          <a:effectLst/>
                          <a:latin typeface="+mn-lt"/>
                          <a:ea typeface="+mn-ea"/>
                          <a:cs typeface="+mn-cs"/>
                        </a:rPr>
                        <a:t>Nursery Rhymes</a:t>
                      </a:r>
                    </a:p>
                    <a:p>
                      <a:pPr lvl="0" algn="l"/>
                      <a:r>
                        <a:rPr lang="en-GB" sz="1200" kern="1200" dirty="0">
                          <a:solidFill>
                            <a:schemeClr val="dk1"/>
                          </a:solidFill>
                          <a:effectLst/>
                          <a:latin typeface="+mn-lt"/>
                          <a:ea typeface="+mn-ea"/>
                          <a:cs typeface="+mn-cs"/>
                        </a:rPr>
                        <a:t>Pumpkin Soup</a:t>
                      </a:r>
                    </a:p>
                    <a:p>
                      <a:pPr lvl="0" algn="l"/>
                      <a:r>
                        <a:rPr lang="en-GB" sz="1200" kern="1200" dirty="0">
                          <a:solidFill>
                            <a:schemeClr val="dk1"/>
                          </a:solidFill>
                          <a:effectLst/>
                          <a:latin typeface="+mn-lt"/>
                          <a:ea typeface="+mn-ea"/>
                          <a:cs typeface="+mn-cs"/>
                        </a:rPr>
                        <a:t>Yayoi Kusuma - spots</a:t>
                      </a:r>
                    </a:p>
                    <a:p>
                      <a:pPr algn="ctr"/>
                      <a:endParaRPr lang="en-US" sz="1200" dirty="0">
                        <a:solidFill>
                          <a:schemeClr val="tx1"/>
                        </a:solidFill>
                        <a:latin typeface="+mn-lt"/>
                        <a:cs typeface="RM Typerighter old" panose="000004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lvl="0" algn="l"/>
                      <a:r>
                        <a:rPr lang="en-GB" sz="1200" kern="1200" dirty="0">
                          <a:solidFill>
                            <a:schemeClr val="dk1"/>
                          </a:solidFill>
                          <a:effectLst/>
                          <a:latin typeface="+mn-lt"/>
                          <a:ea typeface="+mn-ea"/>
                          <a:cs typeface="+mn-cs"/>
                        </a:rPr>
                        <a:t>Boogie Bear</a:t>
                      </a:r>
                    </a:p>
                    <a:p>
                      <a:pPr lvl="0" algn="l"/>
                      <a:r>
                        <a:rPr lang="en-GB" sz="1200" kern="1200" dirty="0">
                          <a:solidFill>
                            <a:schemeClr val="dk1"/>
                          </a:solidFill>
                          <a:effectLst/>
                          <a:latin typeface="+mn-lt"/>
                          <a:ea typeface="+mn-ea"/>
                          <a:cs typeface="+mn-cs"/>
                        </a:rPr>
                        <a:t>Whatever Next - Space</a:t>
                      </a:r>
                    </a:p>
                    <a:p>
                      <a:pPr lvl="0" algn="l"/>
                      <a:r>
                        <a:rPr lang="en-GB" sz="1200" kern="1200" dirty="0">
                          <a:solidFill>
                            <a:schemeClr val="dk1"/>
                          </a:solidFill>
                          <a:effectLst/>
                          <a:latin typeface="+mn-lt"/>
                          <a:ea typeface="+mn-ea"/>
                          <a:cs typeface="+mn-cs"/>
                        </a:rPr>
                        <a:t>Can’t you sleep little bear? </a:t>
                      </a:r>
                    </a:p>
                    <a:p>
                      <a:pPr lvl="0" algn="l"/>
                      <a:r>
                        <a:rPr lang="en-GB" sz="1200" kern="1200" dirty="0">
                          <a:solidFill>
                            <a:schemeClr val="dk1"/>
                          </a:solidFill>
                          <a:effectLst/>
                          <a:latin typeface="+mn-lt"/>
                          <a:ea typeface="+mn-ea"/>
                          <a:cs typeface="+mn-cs"/>
                        </a:rPr>
                        <a:t>We’re going on a Bear Hunt </a:t>
                      </a:r>
                    </a:p>
                    <a:p>
                      <a:pPr lvl="0" algn="l"/>
                      <a:r>
                        <a:rPr lang="en-GB" sz="1200" kern="1200" dirty="0">
                          <a:solidFill>
                            <a:schemeClr val="dk1"/>
                          </a:solidFill>
                          <a:effectLst/>
                          <a:latin typeface="+mn-lt"/>
                          <a:ea typeface="+mn-ea"/>
                          <a:cs typeface="+mn-cs"/>
                        </a:rPr>
                        <a:t>Goldilocks and the three bears </a:t>
                      </a:r>
                    </a:p>
                    <a:p>
                      <a:pPr lvl="0" algn="l"/>
                      <a:r>
                        <a:rPr lang="en-GB" sz="1200" kern="1200" dirty="0">
                          <a:solidFill>
                            <a:schemeClr val="dk1"/>
                          </a:solidFill>
                          <a:effectLst/>
                          <a:latin typeface="+mn-lt"/>
                          <a:ea typeface="+mn-ea"/>
                          <a:cs typeface="+mn-cs"/>
                        </a:rPr>
                        <a:t>The Big bear, little mouse and the red ripe strawberry</a:t>
                      </a:r>
                    </a:p>
                    <a:p>
                      <a:pPr lvl="0" algn="l"/>
                      <a:r>
                        <a:rPr lang="en-GB" sz="1200" kern="1200" dirty="0">
                          <a:solidFill>
                            <a:schemeClr val="dk1"/>
                          </a:solidFill>
                          <a:effectLst/>
                          <a:latin typeface="+mn-lt"/>
                          <a:ea typeface="+mn-ea"/>
                          <a:cs typeface="+mn-cs"/>
                        </a:rPr>
                        <a:t>Non -fiction Bear Books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solidFill>
                            <a:schemeClr val="tx1"/>
                          </a:solidFill>
                          <a:latin typeface="+mn-lt"/>
                          <a:cs typeface="RM Typerighter old" panose="00000400000000000000" pitchFamily="2" charset="-79"/>
                        </a:rPr>
                        <a:t>Christmas Story / Nativity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err="1">
                          <a:solidFill>
                            <a:schemeClr val="tx1"/>
                          </a:solidFill>
                          <a:latin typeface="+mn-lt"/>
                          <a:cs typeface="RM Typerighter old" panose="00000400000000000000" pitchFamily="2" charset="-79"/>
                        </a:rPr>
                        <a:t>T’was</a:t>
                      </a:r>
                      <a:r>
                        <a:rPr lang="en-US" sz="1200" dirty="0">
                          <a:solidFill>
                            <a:schemeClr val="tx1"/>
                          </a:solidFill>
                          <a:latin typeface="+mn-lt"/>
                          <a:cs typeface="RM Typerighter old" panose="00000400000000000000" pitchFamily="2" charset="-79"/>
                        </a:rPr>
                        <a:t> the night before Christmas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solidFill>
                            <a:schemeClr val="tx1"/>
                          </a:solidFill>
                        </a:rPr>
                        <a:t>Rama and Sita</a:t>
                      </a:r>
                      <a:endParaRPr lang="en-US" sz="1200" dirty="0">
                        <a:solidFill>
                          <a:schemeClr val="tx1"/>
                        </a:solidFill>
                        <a:latin typeface="+mn-lt"/>
                        <a:cs typeface="RM Typerighter old" panose="000004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2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lvl="0"/>
                      <a:r>
                        <a:rPr lang="en-GB" sz="1200" kern="1200" dirty="0">
                          <a:solidFill>
                            <a:schemeClr val="dk1"/>
                          </a:solidFill>
                          <a:effectLst/>
                          <a:latin typeface="+mn-lt"/>
                          <a:ea typeface="+mn-ea"/>
                          <a:cs typeface="+mn-cs"/>
                        </a:rPr>
                        <a:t>The Elves and the Shoemaker</a:t>
                      </a:r>
                    </a:p>
                    <a:p>
                      <a:pPr lvl="0"/>
                      <a:r>
                        <a:rPr lang="en-GB" sz="1200" kern="1200" dirty="0">
                          <a:solidFill>
                            <a:schemeClr val="dk1"/>
                          </a:solidFill>
                          <a:effectLst/>
                          <a:latin typeface="+mn-lt"/>
                          <a:ea typeface="+mn-ea"/>
                          <a:cs typeface="+mn-cs"/>
                        </a:rPr>
                        <a:t>The Three Little Pigs</a:t>
                      </a:r>
                    </a:p>
                    <a:p>
                      <a:pPr lvl="0"/>
                      <a:r>
                        <a:rPr lang="en-GB" sz="1200" kern="1200" dirty="0">
                          <a:solidFill>
                            <a:schemeClr val="dk1"/>
                          </a:solidFill>
                          <a:effectLst/>
                          <a:latin typeface="+mn-lt"/>
                          <a:ea typeface="+mn-ea"/>
                          <a:cs typeface="+mn-cs"/>
                        </a:rPr>
                        <a:t>The True story of the Three Little Pigs</a:t>
                      </a:r>
                    </a:p>
                    <a:p>
                      <a:pPr lvl="0"/>
                      <a:r>
                        <a:rPr lang="en-GB" sz="1200" kern="1200" dirty="0">
                          <a:solidFill>
                            <a:schemeClr val="dk1"/>
                          </a:solidFill>
                          <a:effectLst/>
                          <a:latin typeface="+mn-lt"/>
                          <a:ea typeface="+mn-ea"/>
                          <a:cs typeface="+mn-cs"/>
                        </a:rPr>
                        <a:t>The Gingerbread Man</a:t>
                      </a:r>
                    </a:p>
                    <a:p>
                      <a:pPr lvl="0"/>
                      <a:r>
                        <a:rPr lang="en-GB" sz="1200" kern="1200" dirty="0">
                          <a:solidFill>
                            <a:schemeClr val="dk1"/>
                          </a:solidFill>
                          <a:effectLst/>
                          <a:latin typeface="+mn-lt"/>
                          <a:ea typeface="+mn-ea"/>
                          <a:cs typeface="+mn-cs"/>
                        </a:rPr>
                        <a:t>The Three Billy Goats Gruff</a:t>
                      </a:r>
                    </a:p>
                    <a:p>
                      <a:pPr lvl="0"/>
                      <a:r>
                        <a:rPr lang="en-GB" sz="1200" kern="1200" dirty="0">
                          <a:solidFill>
                            <a:schemeClr val="dk1"/>
                          </a:solidFill>
                          <a:effectLst/>
                          <a:latin typeface="+mn-lt"/>
                          <a:ea typeface="+mn-ea"/>
                          <a:cs typeface="+mn-cs"/>
                        </a:rPr>
                        <a:t>Peter Pan</a:t>
                      </a:r>
                    </a:p>
                    <a:p>
                      <a:pPr lvl="0"/>
                      <a:r>
                        <a:rPr lang="en-GB" sz="1200" kern="1200" dirty="0">
                          <a:solidFill>
                            <a:schemeClr val="dk1"/>
                          </a:solidFill>
                          <a:effectLst/>
                          <a:latin typeface="+mn-lt"/>
                          <a:ea typeface="+mn-ea"/>
                          <a:cs typeface="+mn-cs"/>
                        </a:rPr>
                        <a:t>Noah’s Ark</a:t>
                      </a:r>
                    </a:p>
                    <a:p>
                      <a:pPr lvl="0"/>
                      <a:r>
                        <a:rPr lang="en-GB" sz="1200" kern="1200" dirty="0">
                          <a:solidFill>
                            <a:schemeClr val="dk1"/>
                          </a:solidFill>
                          <a:effectLst/>
                          <a:latin typeface="+mn-lt"/>
                          <a:ea typeface="+mn-ea"/>
                          <a:cs typeface="+mn-cs"/>
                        </a:rPr>
                        <a:t>Non Fiction books – Materials</a:t>
                      </a:r>
                    </a:p>
                    <a:p>
                      <a:pPr lvl="0"/>
                      <a:r>
                        <a:rPr lang="en-GB" sz="1200" kern="1200" dirty="0">
                          <a:solidFill>
                            <a:schemeClr val="dk1"/>
                          </a:solidFill>
                          <a:effectLst/>
                          <a:latin typeface="+mn-lt"/>
                          <a:ea typeface="+mn-ea"/>
                          <a:cs typeface="+mn-cs"/>
                        </a:rPr>
                        <a:t>Floating and Sinking</a:t>
                      </a:r>
                    </a:p>
                    <a:p>
                      <a:pPr lvl="0"/>
                      <a:r>
                        <a:rPr lang="en-GB" sz="1200" kern="1200" dirty="0">
                          <a:solidFill>
                            <a:schemeClr val="dk1"/>
                          </a:solidFill>
                          <a:effectLst/>
                          <a:latin typeface="+mn-lt"/>
                          <a:ea typeface="+mn-ea"/>
                          <a:cs typeface="+mn-cs"/>
                        </a:rPr>
                        <a:t>Chinese New Year Non Fiction</a:t>
                      </a:r>
                    </a:p>
                    <a:p>
                      <a:pPr lvl="0"/>
                      <a:endParaRPr lang="en-GB" sz="1200" kern="1200" dirty="0">
                        <a:solidFill>
                          <a:schemeClr val="dk1"/>
                        </a:solidFill>
                        <a:effectLst/>
                        <a:latin typeface="+mn-lt"/>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200" dirty="0">
                        <a:solidFill>
                          <a:schemeClr val="tx1"/>
                        </a:solidFill>
                        <a:latin typeface="+mn-lt"/>
                        <a:cs typeface="RM Typerighter old" panose="000004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r>
                        <a:rPr lang="en-GB" sz="1200" b="1" u="sng" kern="1200" dirty="0">
                          <a:solidFill>
                            <a:schemeClr val="dk1"/>
                          </a:solidFill>
                          <a:effectLst/>
                          <a:latin typeface="+mn-lt"/>
                          <a:ea typeface="+mn-ea"/>
                          <a:cs typeface="+mn-cs"/>
                        </a:rPr>
                        <a:t>Julia Donaldson</a:t>
                      </a:r>
                      <a:endParaRPr lang="en-GB" sz="1200" u="sng" kern="1200" dirty="0">
                        <a:solidFill>
                          <a:schemeClr val="dk1"/>
                        </a:solidFill>
                        <a:effectLst/>
                        <a:latin typeface="+mn-lt"/>
                        <a:ea typeface="+mn-ea"/>
                        <a:cs typeface="+mn-cs"/>
                      </a:endParaRPr>
                    </a:p>
                    <a:p>
                      <a:pPr lvl="0"/>
                      <a:r>
                        <a:rPr lang="en-GB" sz="1200" kern="1200" dirty="0">
                          <a:solidFill>
                            <a:schemeClr val="dk1"/>
                          </a:solidFill>
                          <a:effectLst/>
                          <a:latin typeface="+mn-lt"/>
                          <a:ea typeface="+mn-ea"/>
                          <a:cs typeface="+mn-cs"/>
                        </a:rPr>
                        <a:t>The Smartest giant in Town</a:t>
                      </a:r>
                    </a:p>
                    <a:p>
                      <a:pPr lvl="0"/>
                      <a:r>
                        <a:rPr lang="en-GB" sz="1200" kern="1200" dirty="0">
                          <a:solidFill>
                            <a:schemeClr val="dk1"/>
                          </a:solidFill>
                          <a:effectLst/>
                          <a:latin typeface="+mn-lt"/>
                          <a:ea typeface="+mn-ea"/>
                          <a:cs typeface="+mn-cs"/>
                        </a:rPr>
                        <a:t>Room on the Broom</a:t>
                      </a:r>
                    </a:p>
                    <a:p>
                      <a:pPr lvl="0"/>
                      <a:r>
                        <a:rPr lang="en-GB" sz="1200" kern="1200" dirty="0">
                          <a:solidFill>
                            <a:schemeClr val="dk1"/>
                          </a:solidFill>
                          <a:effectLst/>
                          <a:latin typeface="+mn-lt"/>
                          <a:ea typeface="+mn-ea"/>
                          <a:cs typeface="+mn-cs"/>
                        </a:rPr>
                        <a:t>Stickman</a:t>
                      </a:r>
                    </a:p>
                    <a:p>
                      <a:r>
                        <a:rPr lang="en-GB" sz="1200" b="1" kern="1200" dirty="0">
                          <a:solidFill>
                            <a:schemeClr val="dk1"/>
                          </a:solidFill>
                          <a:effectLst/>
                          <a:latin typeface="+mn-lt"/>
                          <a:ea typeface="+mn-ea"/>
                          <a:cs typeface="+mn-cs"/>
                        </a:rPr>
                        <a:t> </a:t>
                      </a:r>
                      <a:endParaRPr lang="en-GB" sz="1200" kern="1200" dirty="0">
                        <a:solidFill>
                          <a:schemeClr val="dk1"/>
                        </a:solidFill>
                        <a:effectLst/>
                        <a:latin typeface="+mn-lt"/>
                        <a:ea typeface="+mn-ea"/>
                        <a:cs typeface="+mn-cs"/>
                      </a:endParaRPr>
                    </a:p>
                    <a:p>
                      <a:r>
                        <a:rPr lang="en-GB" sz="1200" b="1" u="sng" kern="1200" dirty="0">
                          <a:solidFill>
                            <a:schemeClr val="dk1"/>
                          </a:solidFill>
                          <a:effectLst/>
                          <a:latin typeface="+mn-lt"/>
                          <a:ea typeface="+mn-ea"/>
                          <a:cs typeface="+mn-cs"/>
                        </a:rPr>
                        <a:t>Sue Hendra</a:t>
                      </a:r>
                      <a:endParaRPr lang="en-GB" sz="1200" u="sng" kern="1200" dirty="0">
                        <a:solidFill>
                          <a:schemeClr val="dk1"/>
                        </a:solidFill>
                        <a:effectLst/>
                        <a:latin typeface="+mn-lt"/>
                        <a:ea typeface="+mn-ea"/>
                        <a:cs typeface="+mn-cs"/>
                      </a:endParaRPr>
                    </a:p>
                    <a:p>
                      <a:pPr lvl="0"/>
                      <a:r>
                        <a:rPr lang="en-GB" sz="1200" kern="1200" dirty="0">
                          <a:solidFill>
                            <a:schemeClr val="dk1"/>
                          </a:solidFill>
                          <a:effectLst/>
                          <a:latin typeface="+mn-lt"/>
                          <a:ea typeface="+mn-ea"/>
                          <a:cs typeface="+mn-cs"/>
                        </a:rPr>
                        <a:t>Norman and the Silly shell</a:t>
                      </a:r>
                    </a:p>
                    <a:p>
                      <a:pPr lvl="0"/>
                      <a:r>
                        <a:rPr lang="en-GB" sz="1200" kern="1200" dirty="0" err="1">
                          <a:solidFill>
                            <a:schemeClr val="dk1"/>
                          </a:solidFill>
                          <a:effectLst/>
                          <a:latin typeface="+mn-lt"/>
                          <a:ea typeface="+mn-ea"/>
                          <a:cs typeface="+mn-cs"/>
                        </a:rPr>
                        <a:t>Supertato</a:t>
                      </a:r>
                      <a:endParaRPr lang="en-GB" sz="1200" kern="1200" dirty="0">
                        <a:solidFill>
                          <a:schemeClr val="dk1"/>
                        </a:solidFill>
                        <a:effectLst/>
                        <a:latin typeface="+mn-lt"/>
                        <a:ea typeface="+mn-ea"/>
                        <a:cs typeface="+mn-cs"/>
                      </a:endParaRPr>
                    </a:p>
                    <a:p>
                      <a:pPr lvl="0"/>
                      <a:r>
                        <a:rPr lang="en-GB" sz="1200" kern="1200" dirty="0">
                          <a:solidFill>
                            <a:schemeClr val="dk1"/>
                          </a:solidFill>
                          <a:effectLst/>
                          <a:latin typeface="+mn-lt"/>
                          <a:ea typeface="+mn-ea"/>
                          <a:cs typeface="+mn-cs"/>
                        </a:rPr>
                        <a:t>Simon Sock</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200" dirty="0">
                        <a:solidFill>
                          <a:schemeClr val="tx1"/>
                        </a:solidFill>
                        <a:latin typeface="+mn-lt"/>
                        <a:cs typeface="RM Typerighter old" panose="000004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lvl="0"/>
                      <a:r>
                        <a:rPr lang="en-GB" sz="1200" kern="1200" dirty="0">
                          <a:solidFill>
                            <a:schemeClr val="dk1"/>
                          </a:solidFill>
                          <a:effectLst/>
                          <a:latin typeface="+mn-lt"/>
                          <a:ea typeface="+mn-ea"/>
                          <a:cs typeface="+mn-cs"/>
                        </a:rPr>
                        <a:t>The Little Red Hen</a:t>
                      </a:r>
                    </a:p>
                    <a:p>
                      <a:pPr lvl="0"/>
                      <a:r>
                        <a:rPr lang="en-GB" sz="1200" kern="1200" dirty="0">
                          <a:solidFill>
                            <a:schemeClr val="dk1"/>
                          </a:solidFill>
                          <a:effectLst/>
                          <a:latin typeface="+mn-lt"/>
                          <a:ea typeface="+mn-ea"/>
                          <a:cs typeface="+mn-cs"/>
                        </a:rPr>
                        <a:t>Jack and the Beanstalk</a:t>
                      </a:r>
                    </a:p>
                    <a:p>
                      <a:pPr lvl="0"/>
                      <a:r>
                        <a:rPr lang="en-GB" sz="1200" kern="1200" dirty="0">
                          <a:solidFill>
                            <a:schemeClr val="dk1"/>
                          </a:solidFill>
                          <a:effectLst/>
                          <a:latin typeface="+mn-lt"/>
                          <a:ea typeface="+mn-ea"/>
                          <a:cs typeface="+mn-cs"/>
                        </a:rPr>
                        <a:t>The Enormous Turnip</a:t>
                      </a:r>
                    </a:p>
                    <a:p>
                      <a:pPr lvl="0"/>
                      <a:r>
                        <a:rPr lang="en-GB" sz="1200" kern="1200" dirty="0">
                          <a:solidFill>
                            <a:schemeClr val="dk1"/>
                          </a:solidFill>
                          <a:effectLst/>
                          <a:latin typeface="+mn-lt"/>
                          <a:ea typeface="+mn-ea"/>
                          <a:cs typeface="+mn-cs"/>
                        </a:rPr>
                        <a:t>The Tiny Seed</a:t>
                      </a:r>
                    </a:p>
                    <a:p>
                      <a:pPr lvl="0"/>
                      <a:r>
                        <a:rPr lang="en-GB" sz="1200" kern="1200" dirty="0">
                          <a:solidFill>
                            <a:schemeClr val="dk1"/>
                          </a:solidFill>
                          <a:effectLst/>
                          <a:latin typeface="+mn-lt"/>
                          <a:ea typeface="+mn-ea"/>
                          <a:cs typeface="+mn-cs"/>
                        </a:rPr>
                        <a:t>The Extraordinary Gardiner</a:t>
                      </a:r>
                    </a:p>
                    <a:p>
                      <a:pPr lvl="0"/>
                      <a:r>
                        <a:rPr lang="en-GB" sz="1200" kern="1200" dirty="0">
                          <a:solidFill>
                            <a:schemeClr val="dk1"/>
                          </a:solidFill>
                          <a:effectLst/>
                          <a:latin typeface="+mn-lt"/>
                          <a:ea typeface="+mn-ea"/>
                          <a:cs typeface="+mn-cs"/>
                        </a:rPr>
                        <a:t>The Hungry Caterpillar</a:t>
                      </a:r>
                    </a:p>
                    <a:p>
                      <a:pPr lvl="0"/>
                      <a:r>
                        <a:rPr lang="en-GB" sz="1200" kern="1200" dirty="0">
                          <a:solidFill>
                            <a:schemeClr val="dk1"/>
                          </a:solidFill>
                          <a:effectLst/>
                          <a:latin typeface="+mn-lt"/>
                          <a:ea typeface="+mn-ea"/>
                          <a:cs typeface="+mn-cs"/>
                        </a:rPr>
                        <a:t>The bad-tempered Ladybird</a:t>
                      </a:r>
                    </a:p>
                    <a:p>
                      <a:pPr lvl="0"/>
                      <a:r>
                        <a:rPr lang="en-GB" sz="1200" kern="1200" dirty="0">
                          <a:solidFill>
                            <a:schemeClr val="dk1"/>
                          </a:solidFill>
                          <a:effectLst/>
                          <a:latin typeface="+mn-lt"/>
                          <a:ea typeface="+mn-ea"/>
                          <a:cs typeface="+mn-cs"/>
                        </a:rPr>
                        <a:t>Spinderella</a:t>
                      </a:r>
                    </a:p>
                    <a:p>
                      <a:pPr lvl="0"/>
                      <a:r>
                        <a:rPr lang="en-GB" sz="1200" kern="1200" dirty="0">
                          <a:solidFill>
                            <a:schemeClr val="dk1"/>
                          </a:solidFill>
                          <a:effectLst/>
                          <a:latin typeface="+mn-lt"/>
                          <a:ea typeface="+mn-ea"/>
                          <a:cs typeface="+mn-cs"/>
                        </a:rPr>
                        <a:t>Non-fiction growing and mini-beast books</a:t>
                      </a:r>
                    </a:p>
                    <a:p>
                      <a:pPr lvl="0"/>
                      <a:r>
                        <a:rPr lang="en-GB" sz="1200" kern="1200" dirty="0">
                          <a:solidFill>
                            <a:schemeClr val="dk1"/>
                          </a:solidFill>
                          <a:effectLst/>
                          <a:latin typeface="+mn-lt"/>
                          <a:ea typeface="+mn-ea"/>
                          <a:cs typeface="+mn-cs"/>
                        </a:rPr>
                        <a:t>The little Acorn</a:t>
                      </a:r>
                    </a:p>
                    <a:p>
                      <a:pPr lvl="0"/>
                      <a:r>
                        <a:rPr lang="en-GB" sz="1200" kern="1200" dirty="0">
                          <a:solidFill>
                            <a:schemeClr val="dk1"/>
                          </a:solidFill>
                          <a:effectLst/>
                          <a:latin typeface="+mn-lt"/>
                          <a:ea typeface="+mn-ea"/>
                          <a:cs typeface="+mn-cs"/>
                        </a:rPr>
                        <a:t>The life of a plastic bottle</a:t>
                      </a:r>
                    </a:p>
                    <a:p>
                      <a:pPr lvl="0"/>
                      <a:r>
                        <a:rPr lang="en-GB" sz="1200" kern="1200" dirty="0">
                          <a:solidFill>
                            <a:schemeClr val="dk1"/>
                          </a:solidFill>
                          <a:effectLst/>
                          <a:latin typeface="+mn-lt"/>
                          <a:ea typeface="+mn-ea"/>
                          <a:cs typeface="+mn-cs"/>
                        </a:rPr>
                        <a:t>Something swallowed Stanley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lvl="0"/>
                      <a:r>
                        <a:rPr lang="en-GB" sz="1200" kern="1200" dirty="0">
                          <a:solidFill>
                            <a:schemeClr val="dk1"/>
                          </a:solidFill>
                          <a:effectLst/>
                          <a:latin typeface="+mn-lt"/>
                          <a:ea typeface="+mn-ea"/>
                          <a:cs typeface="+mn-cs"/>
                        </a:rPr>
                        <a:t>Antarctica (Antarctica)</a:t>
                      </a:r>
                    </a:p>
                    <a:p>
                      <a:pPr lvl="0"/>
                      <a:r>
                        <a:rPr lang="en-GB" sz="1200" kern="1200" dirty="0" err="1">
                          <a:solidFill>
                            <a:schemeClr val="dk1"/>
                          </a:solidFill>
                          <a:effectLst/>
                          <a:latin typeface="+mn-lt"/>
                          <a:ea typeface="+mn-ea"/>
                          <a:cs typeface="+mn-cs"/>
                        </a:rPr>
                        <a:t>Handa’s</a:t>
                      </a:r>
                      <a:r>
                        <a:rPr lang="en-GB" sz="1200" kern="1200" dirty="0">
                          <a:solidFill>
                            <a:schemeClr val="dk1"/>
                          </a:solidFill>
                          <a:effectLst/>
                          <a:latin typeface="+mn-lt"/>
                          <a:ea typeface="+mn-ea"/>
                          <a:cs typeface="+mn-cs"/>
                        </a:rPr>
                        <a:t> Surprise (Africa)</a:t>
                      </a:r>
                    </a:p>
                    <a:p>
                      <a:pPr lvl="0"/>
                      <a:r>
                        <a:rPr lang="en-GB" sz="1200" kern="1200" dirty="0">
                          <a:solidFill>
                            <a:schemeClr val="dk1"/>
                          </a:solidFill>
                          <a:effectLst/>
                          <a:latin typeface="+mn-lt"/>
                          <a:ea typeface="+mn-ea"/>
                          <a:cs typeface="+mn-cs"/>
                        </a:rPr>
                        <a:t>Paddington (Europe)</a:t>
                      </a:r>
                    </a:p>
                    <a:p>
                      <a:pPr lvl="0"/>
                      <a:r>
                        <a:rPr lang="en-GB" sz="1200" kern="1200" dirty="0">
                          <a:solidFill>
                            <a:schemeClr val="dk1"/>
                          </a:solidFill>
                          <a:effectLst/>
                          <a:latin typeface="+mn-lt"/>
                          <a:ea typeface="+mn-ea"/>
                          <a:cs typeface="+mn-cs"/>
                        </a:rPr>
                        <a:t>The Koala who could (Australia)</a:t>
                      </a:r>
                    </a:p>
                    <a:p>
                      <a:pPr lvl="0"/>
                      <a:r>
                        <a:rPr lang="en-GB" sz="1200" kern="1200" dirty="0">
                          <a:solidFill>
                            <a:schemeClr val="dk1"/>
                          </a:solidFill>
                          <a:effectLst/>
                          <a:latin typeface="+mn-lt"/>
                          <a:ea typeface="+mn-ea"/>
                          <a:cs typeface="+mn-cs"/>
                        </a:rPr>
                        <a:t>Rainforest adventure (South America)</a:t>
                      </a:r>
                    </a:p>
                    <a:p>
                      <a:pPr lvl="0"/>
                      <a:r>
                        <a:rPr lang="en-GB" sz="1200" kern="1200" dirty="0">
                          <a:solidFill>
                            <a:schemeClr val="dk1"/>
                          </a:solidFill>
                          <a:effectLst/>
                          <a:latin typeface="+mn-lt"/>
                          <a:ea typeface="+mn-ea"/>
                          <a:cs typeface="+mn-cs"/>
                        </a:rPr>
                        <a:t>Same, Same but different (Asia) </a:t>
                      </a:r>
                    </a:p>
                    <a:p>
                      <a:pPr lvl="0"/>
                      <a:r>
                        <a:rPr lang="en-GB" sz="1200" kern="1200" dirty="0">
                          <a:solidFill>
                            <a:schemeClr val="dk1"/>
                          </a:solidFill>
                          <a:effectLst/>
                          <a:latin typeface="+mn-lt"/>
                          <a:ea typeface="+mn-ea"/>
                          <a:cs typeface="+mn-cs"/>
                        </a:rPr>
                        <a:t>The Proudest Blue (Asia)</a:t>
                      </a:r>
                    </a:p>
                    <a:p>
                      <a:pPr lvl="0"/>
                      <a:r>
                        <a:rPr lang="en-GB" sz="1200" kern="1200" dirty="0">
                          <a:solidFill>
                            <a:schemeClr val="dk1"/>
                          </a:solidFill>
                          <a:effectLst/>
                          <a:latin typeface="+mn-lt"/>
                          <a:ea typeface="+mn-ea"/>
                          <a:cs typeface="+mn-cs"/>
                        </a:rPr>
                        <a:t>Nelly takes New York (North America)</a:t>
                      </a:r>
                    </a:p>
                    <a:p>
                      <a:r>
                        <a:rPr lang="en-GB" sz="1200" kern="1200" dirty="0">
                          <a:solidFill>
                            <a:schemeClr val="dk1"/>
                          </a:solidFill>
                          <a:effectLst/>
                          <a:latin typeface="+mn-lt"/>
                          <a:ea typeface="+mn-ea"/>
                          <a:cs typeface="+mn-cs"/>
                        </a:rPr>
                        <a:t>Mr Men’s road trip (North America)</a:t>
                      </a:r>
                    </a:p>
                    <a:p>
                      <a:endParaRPr lang="en-GB" sz="1200" dirty="0">
                        <a:solidFill>
                          <a:schemeClr val="tx1"/>
                        </a:solidFill>
                        <a:latin typeface="+mn-lt"/>
                        <a:cs typeface="RM Typerighter old" panose="000004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376039286"/>
                  </a:ext>
                </a:extLst>
              </a:tr>
              <a:tr h="1788161">
                <a:tc>
                  <a:txBody>
                    <a:bodyPr/>
                    <a:lstStyle/>
                    <a:p>
                      <a:pPr algn="ctr"/>
                      <a:r>
                        <a:rPr lang="en-US" sz="2000" b="1" dirty="0">
                          <a:latin typeface="Amatic SC" panose="00000500000000000000" pitchFamily="2" charset="-79"/>
                          <a:cs typeface="Amatic SC" panose="00000500000000000000" pitchFamily="2" charset="-79"/>
                        </a:rPr>
                        <a:t>‘Wow’ moments / </a:t>
                      </a:r>
                      <a:r>
                        <a:rPr lang="en-US" sz="2000" b="1" dirty="0">
                          <a:solidFill>
                            <a:srgbClr val="0070C0"/>
                          </a:solidFill>
                          <a:latin typeface="Amatic SC" panose="00000500000000000000" pitchFamily="2" charset="-79"/>
                          <a:cs typeface="Amatic SC" panose="00000500000000000000" pitchFamily="2" charset="-79"/>
                        </a:rPr>
                        <a:t>Enrichment Weeks </a:t>
                      </a:r>
                      <a:endParaRPr lang="en-GB" sz="2000" b="1" dirty="0">
                        <a:solidFill>
                          <a:srgbClr val="0070C0"/>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1100" b="1" dirty="0">
                          <a:solidFill>
                            <a:schemeClr val="tx1"/>
                          </a:solidFill>
                          <a:latin typeface="+mn-lt"/>
                          <a:cs typeface="Amatic SC" panose="00000500000000000000" pitchFamily="2" charset="-79"/>
                        </a:rPr>
                        <a:t>Autumn Trail </a:t>
                      </a:r>
                    </a:p>
                    <a:p>
                      <a:pPr algn="ctr"/>
                      <a:r>
                        <a:rPr lang="en-US" sz="1100" b="1" dirty="0">
                          <a:solidFill>
                            <a:schemeClr val="tx1"/>
                          </a:solidFill>
                          <a:latin typeface="+mn-lt"/>
                          <a:cs typeface="Amatic SC" panose="00000500000000000000" pitchFamily="2" charset="-79"/>
                        </a:rPr>
                        <a:t>Remembrance Day </a:t>
                      </a:r>
                    </a:p>
                    <a:p>
                      <a:pPr algn="ctr"/>
                      <a:r>
                        <a:rPr lang="en-US" sz="1100" b="1" dirty="0">
                          <a:solidFill>
                            <a:schemeClr val="tx1"/>
                          </a:solidFill>
                          <a:latin typeface="+mn-lt"/>
                          <a:cs typeface="Amatic SC" panose="00000500000000000000" pitchFamily="2" charset="-79"/>
                        </a:rPr>
                        <a:t>Harvest Time </a:t>
                      </a:r>
                    </a:p>
                    <a:p>
                      <a:pPr algn="ctr"/>
                      <a:r>
                        <a:rPr lang="en-US" sz="1100" b="1" dirty="0">
                          <a:solidFill>
                            <a:schemeClr val="tx1"/>
                          </a:solidFill>
                          <a:latin typeface="+mn-lt"/>
                          <a:cs typeface="Amatic SC" panose="00000500000000000000" pitchFamily="2" charset="-79"/>
                        </a:rPr>
                        <a:t>Halloween </a:t>
                      </a:r>
                    </a:p>
                    <a:p>
                      <a:pPr algn="ctr"/>
                      <a:r>
                        <a:rPr lang="en-US" sz="1100" b="1" dirty="0">
                          <a:solidFill>
                            <a:schemeClr val="tx1"/>
                          </a:solidFill>
                          <a:latin typeface="+mn-lt"/>
                          <a:cs typeface="Amatic SC" panose="00000500000000000000" pitchFamily="2" charset="-79"/>
                        </a:rPr>
                        <a:t>What do I want to be when I grow up?</a:t>
                      </a:r>
                    </a:p>
                    <a:p>
                      <a:pPr algn="ctr"/>
                      <a:r>
                        <a:rPr lang="en-US" sz="1100" b="1" dirty="0">
                          <a:solidFill>
                            <a:schemeClr val="tx1"/>
                          </a:solidFill>
                          <a:latin typeface="+mn-lt"/>
                          <a:cs typeface="Amatic SC" panose="00000500000000000000" pitchFamily="2" charset="-79"/>
                        </a:rPr>
                        <a:t>Roald Dahl week</a:t>
                      </a:r>
                    </a:p>
                    <a:p>
                      <a:pPr algn="ctr"/>
                      <a:r>
                        <a:rPr lang="en-US" sz="1100" b="1" dirty="0">
                          <a:solidFill>
                            <a:schemeClr val="tx1"/>
                          </a:solidFill>
                          <a:latin typeface="+mn-lt"/>
                          <a:cs typeface="Amatic SC" panose="00000500000000000000" pitchFamily="2" charset="-79"/>
                        </a:rPr>
                        <a:t>Recycling week</a:t>
                      </a:r>
                    </a:p>
                    <a:p>
                      <a:pPr algn="ctr"/>
                      <a:r>
                        <a:rPr lang="en-US" sz="1100" b="1" dirty="0">
                          <a:solidFill>
                            <a:schemeClr val="tx1"/>
                          </a:solidFill>
                          <a:latin typeface="+mn-lt"/>
                          <a:cs typeface="Amatic SC" panose="00000500000000000000" pitchFamily="2" charset="-79"/>
                        </a:rPr>
                        <a:t>National Poetry Day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100" b="1" dirty="0">
                          <a:solidFill>
                            <a:schemeClr val="tx1"/>
                          </a:solidFill>
                          <a:latin typeface="+mn-lt"/>
                          <a:cs typeface="Amatic SC" panose="00000500000000000000" pitchFamily="2" charset="-79"/>
                        </a:rPr>
                        <a:t>Guy Fawkes / Bonfire Night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100" b="1" dirty="0">
                          <a:solidFill>
                            <a:schemeClr val="tx1"/>
                          </a:solidFill>
                          <a:latin typeface="+mn-lt"/>
                          <a:cs typeface="Amatic SC" panose="00000500000000000000" pitchFamily="2" charset="-79"/>
                        </a:rPr>
                        <a:t>Nativity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100" b="1" dirty="0">
                          <a:solidFill>
                            <a:schemeClr val="tx1"/>
                          </a:solidFill>
                          <a:latin typeface="+mn-lt"/>
                          <a:cs typeface="Amatic SC" panose="00000500000000000000" pitchFamily="2" charset="-79"/>
                        </a:rPr>
                        <a:t>Diwali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100" b="1" dirty="0">
                          <a:solidFill>
                            <a:schemeClr val="tx1"/>
                          </a:solidFill>
                          <a:latin typeface="+mn-lt"/>
                          <a:cs typeface="Amatic SC" panose="00000500000000000000" pitchFamily="2" charset="-79"/>
                        </a:rPr>
                        <a:t>Hannukah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100" b="1" dirty="0">
                          <a:solidFill>
                            <a:schemeClr val="tx1"/>
                          </a:solidFill>
                          <a:latin typeface="+mn-lt"/>
                          <a:cs typeface="Amatic SC" panose="00000500000000000000" pitchFamily="2" charset="-79"/>
                        </a:rPr>
                        <a:t>Black History Month</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100" b="1" dirty="0">
                          <a:solidFill>
                            <a:schemeClr val="tx1"/>
                          </a:solidFill>
                          <a:latin typeface="+mn-lt"/>
                          <a:cs typeface="Amatic SC" panose="00000500000000000000" pitchFamily="2" charset="-79"/>
                        </a:rPr>
                        <a:t>Remembrance day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100" b="1" dirty="0">
                          <a:solidFill>
                            <a:schemeClr val="tx1"/>
                          </a:solidFill>
                          <a:latin typeface="+mn-lt"/>
                          <a:cs typeface="Amatic SC" panose="00000500000000000000" pitchFamily="2" charset="-79"/>
                        </a:rPr>
                        <a:t>Road Safety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100" b="1" dirty="0">
                          <a:solidFill>
                            <a:schemeClr val="tx1"/>
                          </a:solidFill>
                          <a:latin typeface="+mn-lt"/>
                          <a:cs typeface="Amatic SC" panose="00000500000000000000" pitchFamily="2" charset="-79"/>
                        </a:rPr>
                        <a:t>Children in Need</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100" b="1" dirty="0">
                          <a:solidFill>
                            <a:schemeClr val="tx1"/>
                          </a:solidFill>
                          <a:latin typeface="+mn-lt"/>
                          <a:cs typeface="Amatic SC" panose="00000500000000000000" pitchFamily="2" charset="-79"/>
                        </a:rPr>
                        <a:t>Map work</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100" b="1" dirty="0">
                          <a:solidFill>
                            <a:schemeClr val="tx1"/>
                          </a:solidFill>
                          <a:latin typeface="+mn-lt"/>
                          <a:cs typeface="Amatic SC" panose="00000500000000000000" pitchFamily="2" charset="-79"/>
                        </a:rPr>
                        <a:t>Visitor – Postal workers/Postman Pat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1100" b="1" dirty="0">
                          <a:solidFill>
                            <a:schemeClr val="tx1"/>
                          </a:solidFill>
                          <a:latin typeface="+mn-lt"/>
                          <a:cs typeface="Amatic SC" panose="00000500000000000000" pitchFamily="2" charset="-79"/>
                        </a:rPr>
                        <a:t>Chinese New Year </a:t>
                      </a:r>
                    </a:p>
                    <a:p>
                      <a:pPr algn="ctr"/>
                      <a:r>
                        <a:rPr lang="en-US" sz="1100" b="1" dirty="0">
                          <a:solidFill>
                            <a:schemeClr val="tx1"/>
                          </a:solidFill>
                          <a:latin typeface="+mn-lt"/>
                          <a:cs typeface="Amatic SC" panose="00000500000000000000" pitchFamily="2" charset="-79"/>
                        </a:rPr>
                        <a:t>LENT</a:t>
                      </a:r>
                    </a:p>
                    <a:p>
                      <a:pPr algn="ctr"/>
                      <a:r>
                        <a:rPr lang="en-US" sz="1100" b="1" dirty="0">
                          <a:solidFill>
                            <a:schemeClr val="tx1"/>
                          </a:solidFill>
                          <a:latin typeface="+mn-lt"/>
                          <a:cs typeface="Amatic SC" panose="00000500000000000000" pitchFamily="2" charset="-79"/>
                        </a:rPr>
                        <a:t>Story Telling Week </a:t>
                      </a:r>
                    </a:p>
                    <a:p>
                      <a:pPr algn="ctr"/>
                      <a:r>
                        <a:rPr lang="en-US" sz="1100" b="1" dirty="0">
                          <a:solidFill>
                            <a:schemeClr val="tx1"/>
                          </a:solidFill>
                          <a:latin typeface="+mn-lt"/>
                          <a:cs typeface="Amatic SC" panose="00000500000000000000" pitchFamily="2" charset="-79"/>
                        </a:rPr>
                        <a:t>Random Acts of Kindness Week </a:t>
                      </a:r>
                    </a:p>
                    <a:p>
                      <a:pPr algn="ctr"/>
                      <a:r>
                        <a:rPr lang="en-US" sz="1100" b="1" dirty="0">
                          <a:solidFill>
                            <a:schemeClr val="tx1"/>
                          </a:solidFill>
                          <a:latin typeface="+mn-lt"/>
                          <a:cs typeface="Amatic SC" panose="00000500000000000000" pitchFamily="2" charset="-79"/>
                        </a:rPr>
                        <a:t>Valentine’s Day</a:t>
                      </a:r>
                    </a:p>
                    <a:p>
                      <a:pPr algn="ctr"/>
                      <a:r>
                        <a:rPr lang="en-US" sz="1100" b="1" dirty="0">
                          <a:solidFill>
                            <a:schemeClr val="tx1"/>
                          </a:solidFill>
                          <a:latin typeface="+mn-lt"/>
                          <a:cs typeface="Amatic SC" panose="00000500000000000000" pitchFamily="2" charset="-79"/>
                        </a:rPr>
                        <a:t>Children’s mental Health Week</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100" b="1" dirty="0">
                          <a:solidFill>
                            <a:schemeClr val="tx1"/>
                          </a:solidFill>
                          <a:latin typeface="+mn-lt"/>
                          <a:cs typeface="Amatic SC" panose="00000500000000000000" pitchFamily="2" charset="-79"/>
                        </a:rPr>
                        <a:t>Internet Safety Day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100" b="1" dirty="0">
                          <a:solidFill>
                            <a:schemeClr val="tx1"/>
                          </a:solidFill>
                          <a:latin typeface="+mn-lt"/>
                          <a:cs typeface="Amatic SC" panose="00000500000000000000" pitchFamily="2" charset="-79"/>
                        </a:rPr>
                        <a:t>World book Day</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100" b="1" dirty="0" err="1">
                          <a:solidFill>
                            <a:schemeClr val="tx1"/>
                          </a:solidFill>
                          <a:latin typeface="+mn-lt"/>
                          <a:cs typeface="Amatic SC" panose="00000500000000000000" pitchFamily="2" charset="-79"/>
                        </a:rPr>
                        <a:t>Maths</a:t>
                      </a:r>
                      <a:r>
                        <a:rPr lang="en-US" sz="1100" b="1" dirty="0">
                          <a:solidFill>
                            <a:schemeClr val="tx1"/>
                          </a:solidFill>
                          <a:latin typeface="+mn-lt"/>
                          <a:cs typeface="Amatic SC" panose="00000500000000000000" pitchFamily="2" charset="-79"/>
                        </a:rPr>
                        <a:t> Day</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100" b="1" dirty="0" err="1">
                          <a:solidFill>
                            <a:schemeClr val="tx1"/>
                          </a:solidFill>
                          <a:latin typeface="+mn-lt"/>
                          <a:cs typeface="Amatic SC" panose="00000500000000000000" pitchFamily="2" charset="-79"/>
                        </a:rPr>
                        <a:t>Rainham</a:t>
                      </a:r>
                      <a:r>
                        <a:rPr lang="en-US" sz="1100" b="1" dirty="0">
                          <a:solidFill>
                            <a:schemeClr val="tx1"/>
                          </a:solidFill>
                          <a:latin typeface="+mn-lt"/>
                          <a:cs typeface="Amatic SC" panose="00000500000000000000" pitchFamily="2" charset="-79"/>
                        </a:rPr>
                        <a:t> Library</a:t>
                      </a:r>
                      <a:endParaRPr lang="en-GB" sz="1100" b="1"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100" b="1"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100" b="1" dirty="0">
                          <a:solidFill>
                            <a:schemeClr val="tx1"/>
                          </a:solidFill>
                          <a:latin typeface="+mn-lt"/>
                          <a:cs typeface="Amatic SC" panose="00000500000000000000" pitchFamily="2" charset="-79"/>
                        </a:rPr>
                        <a:t>Easter time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100" b="1" dirty="0">
                          <a:solidFill>
                            <a:schemeClr val="tx1"/>
                          </a:solidFill>
                          <a:latin typeface="+mn-lt"/>
                          <a:cs typeface="Amatic SC" panose="00000500000000000000" pitchFamily="2" charset="-79"/>
                        </a:rPr>
                        <a:t>Mother’s Day</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100" b="1" dirty="0">
                          <a:solidFill>
                            <a:schemeClr val="tx1"/>
                          </a:solidFill>
                          <a:latin typeface="+mn-lt"/>
                          <a:cs typeface="Amatic SC" panose="00000500000000000000" pitchFamily="2" charset="-79"/>
                        </a:rPr>
                        <a:t>St George’s Day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100" b="1" dirty="0">
                          <a:solidFill>
                            <a:schemeClr val="tx1"/>
                          </a:solidFill>
                          <a:latin typeface="+mn-lt"/>
                          <a:cs typeface="Amatic SC" panose="00000500000000000000" pitchFamily="2" charset="-79"/>
                        </a:rPr>
                        <a:t>Queen’s Birthday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100" b="1" dirty="0">
                          <a:solidFill>
                            <a:schemeClr val="tx1"/>
                          </a:solidFill>
                          <a:latin typeface="+mn-lt"/>
                          <a:cs typeface="Amatic SC" panose="00000500000000000000" pitchFamily="2" charset="-79"/>
                        </a:rPr>
                        <a:t>Science Week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100" b="1" dirty="0">
                          <a:solidFill>
                            <a:schemeClr val="tx1"/>
                          </a:solidFill>
                          <a:latin typeface="+mn-lt"/>
                          <a:cs typeface="Amatic SC" panose="00000500000000000000" pitchFamily="2" charset="-79"/>
                        </a:rPr>
                        <a:t>Easter Egg Hunt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100" b="1" dirty="0">
                          <a:solidFill>
                            <a:schemeClr val="tx1"/>
                          </a:solidFill>
                          <a:latin typeface="+mn-lt"/>
                          <a:cs typeface="Amatic SC" panose="00000500000000000000" pitchFamily="2" charset="-79"/>
                        </a:rPr>
                        <a:t>Earth Day 23</a:t>
                      </a:r>
                      <a:r>
                        <a:rPr lang="en-US" sz="1100" b="1" baseline="30000" dirty="0">
                          <a:solidFill>
                            <a:schemeClr val="tx1"/>
                          </a:solidFill>
                          <a:latin typeface="+mn-lt"/>
                          <a:cs typeface="Amatic SC" panose="00000500000000000000" pitchFamily="2" charset="-79"/>
                        </a:rPr>
                        <a:t>nd</a:t>
                      </a:r>
                      <a:r>
                        <a:rPr lang="en-US" sz="1100" b="1" dirty="0">
                          <a:solidFill>
                            <a:schemeClr val="tx1"/>
                          </a:solidFill>
                          <a:latin typeface="+mn-lt"/>
                          <a:cs typeface="Amatic SC" panose="00000500000000000000" pitchFamily="2" charset="-79"/>
                        </a:rPr>
                        <a:t> April</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100" b="1" dirty="0">
                          <a:solidFill>
                            <a:schemeClr val="tx1"/>
                          </a:solidFill>
                          <a:latin typeface="+mn-lt"/>
                          <a:cs typeface="Amatic SC" panose="00000500000000000000" pitchFamily="2" charset="-79"/>
                        </a:rPr>
                        <a:t>Anti- Bullying 4</a:t>
                      </a:r>
                      <a:r>
                        <a:rPr lang="en-US" sz="1100" b="1" baseline="30000" dirty="0">
                          <a:solidFill>
                            <a:schemeClr val="tx1"/>
                          </a:solidFill>
                          <a:latin typeface="+mn-lt"/>
                          <a:cs typeface="Amatic SC" panose="00000500000000000000" pitchFamily="2" charset="-79"/>
                        </a:rPr>
                        <a:t>th</a:t>
                      </a:r>
                      <a:r>
                        <a:rPr lang="en-US" sz="1100" b="1" dirty="0">
                          <a:solidFill>
                            <a:schemeClr val="tx1"/>
                          </a:solidFill>
                          <a:latin typeface="+mn-lt"/>
                          <a:cs typeface="Amatic SC" panose="00000500000000000000" pitchFamily="2" charset="-79"/>
                        </a:rPr>
                        <a:t> May</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100" b="1" dirty="0">
                          <a:solidFill>
                            <a:schemeClr val="tx1"/>
                          </a:solidFill>
                          <a:latin typeface="+mn-lt"/>
                          <a:cs typeface="Amatic SC" panose="00000500000000000000" pitchFamily="2" charset="-79"/>
                        </a:rPr>
                        <a:t>Visitor- Guide dogs</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1" dirty="0">
                          <a:solidFill>
                            <a:schemeClr val="tx1"/>
                          </a:solidFill>
                          <a:latin typeface="+mn-lt"/>
                          <a:cs typeface="Amatic SC" panose="00000500000000000000" pitchFamily="2" charset="-79"/>
                        </a:rPr>
                        <a:t>Rip to the theatre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1" dirty="0">
                          <a:solidFill>
                            <a:schemeClr val="tx1"/>
                          </a:solidFill>
                          <a:latin typeface="+mn-lt"/>
                          <a:cs typeface="Amatic SC" panose="00000500000000000000" pitchFamily="2" charset="-79"/>
                        </a:rPr>
                        <a:t>Planting seeds </a:t>
                      </a:r>
                    </a:p>
                    <a:p>
                      <a:pPr algn="ctr"/>
                      <a:r>
                        <a:rPr lang="en-US" sz="1100" b="1" dirty="0">
                          <a:solidFill>
                            <a:schemeClr val="tx1"/>
                          </a:solidFill>
                          <a:latin typeface="+mn-lt"/>
                          <a:cs typeface="Amatic SC" panose="00000500000000000000" pitchFamily="2" charset="-79"/>
                        </a:rPr>
                        <a:t>Food tasting – different cultures  </a:t>
                      </a:r>
                    </a:p>
                    <a:p>
                      <a:pPr algn="ctr"/>
                      <a:r>
                        <a:rPr lang="en-US" sz="1100" b="1" dirty="0">
                          <a:solidFill>
                            <a:schemeClr val="tx1"/>
                          </a:solidFill>
                          <a:latin typeface="+mn-lt"/>
                          <a:cs typeface="Amatic SC" panose="00000500000000000000" pitchFamily="2" charset="-79"/>
                        </a:rPr>
                        <a:t>Start of Ramadan </a:t>
                      </a:r>
                    </a:p>
                    <a:p>
                      <a:pPr algn="ctr"/>
                      <a:r>
                        <a:rPr lang="en-US" sz="1100" b="1" dirty="0">
                          <a:solidFill>
                            <a:schemeClr val="tx1"/>
                          </a:solidFill>
                          <a:latin typeface="+mn-lt"/>
                          <a:cs typeface="Amatic SC" panose="00000500000000000000" pitchFamily="2" charset="-79"/>
                        </a:rPr>
                        <a:t>Eid</a:t>
                      </a:r>
                    </a:p>
                    <a:p>
                      <a:pPr algn="ctr"/>
                      <a:r>
                        <a:rPr lang="en-US" sz="1100" b="1" dirty="0">
                          <a:solidFill>
                            <a:schemeClr val="tx1"/>
                          </a:solidFill>
                          <a:latin typeface="+mn-lt"/>
                          <a:cs typeface="Amatic SC" panose="00000500000000000000" pitchFamily="2" charset="-79"/>
                        </a:rPr>
                        <a:t>Queen’s Platinum Jubilee</a:t>
                      </a:r>
                    </a:p>
                    <a:p>
                      <a:pPr algn="ctr"/>
                      <a:r>
                        <a:rPr lang="en-US" sz="1100" b="1" dirty="0">
                          <a:solidFill>
                            <a:schemeClr val="tx1"/>
                          </a:solidFill>
                          <a:latin typeface="+mn-lt"/>
                          <a:cs typeface="Amatic SC" panose="00000500000000000000" pitchFamily="2" charset="-79"/>
                        </a:rPr>
                        <a:t>Numeracy Day</a:t>
                      </a:r>
                    </a:p>
                    <a:p>
                      <a:pPr algn="ctr"/>
                      <a:r>
                        <a:rPr lang="en-US" sz="1100" b="1" dirty="0">
                          <a:solidFill>
                            <a:schemeClr val="tx1"/>
                          </a:solidFill>
                          <a:latin typeface="+mn-lt"/>
                          <a:cs typeface="Amatic SC" panose="00000500000000000000" pitchFamily="2" charset="-79"/>
                        </a:rPr>
                        <a:t>Walk to School Week</a:t>
                      </a:r>
                    </a:p>
                    <a:p>
                      <a:pPr algn="ctr"/>
                      <a:r>
                        <a:rPr lang="en-US" sz="1100" b="1" dirty="0" err="1">
                          <a:solidFill>
                            <a:schemeClr val="tx1"/>
                          </a:solidFill>
                          <a:latin typeface="+mn-lt"/>
                          <a:cs typeface="Amatic SC" panose="00000500000000000000" pitchFamily="2" charset="-79"/>
                        </a:rPr>
                        <a:t>Wingham</a:t>
                      </a:r>
                      <a:r>
                        <a:rPr lang="en-US" sz="1100" b="1" dirty="0">
                          <a:solidFill>
                            <a:schemeClr val="tx1"/>
                          </a:solidFill>
                          <a:latin typeface="+mn-lt"/>
                          <a:cs typeface="Amatic SC" panose="00000500000000000000" pitchFamily="2" charset="-79"/>
                        </a:rPr>
                        <a:t> Wildlife Park</a:t>
                      </a:r>
                    </a:p>
                    <a:p>
                      <a:pPr algn="ctr"/>
                      <a:endParaRPr lang="en-US" sz="1100" b="1"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1100" b="1" dirty="0">
                          <a:solidFill>
                            <a:schemeClr val="tx1"/>
                          </a:solidFill>
                          <a:latin typeface="+mn-lt"/>
                          <a:cs typeface="Amatic SC" panose="00000500000000000000" pitchFamily="2" charset="-79"/>
                        </a:rPr>
                        <a:t>Father’s Day </a:t>
                      </a:r>
                    </a:p>
                    <a:p>
                      <a:pPr algn="ctr"/>
                      <a:r>
                        <a:rPr lang="en-US" sz="1100" b="1" dirty="0">
                          <a:solidFill>
                            <a:schemeClr val="tx1"/>
                          </a:solidFill>
                          <a:latin typeface="+mn-lt"/>
                          <a:cs typeface="Amatic SC" panose="00000500000000000000" pitchFamily="2" charset="-79"/>
                        </a:rPr>
                        <a:t>Heathy Eating Week </a:t>
                      </a:r>
                    </a:p>
                    <a:p>
                      <a:pPr algn="ctr"/>
                      <a:r>
                        <a:rPr lang="en-US" sz="1100" b="1" dirty="0">
                          <a:solidFill>
                            <a:schemeClr val="tx1"/>
                          </a:solidFill>
                          <a:latin typeface="+mn-lt"/>
                          <a:cs typeface="Amatic SC" panose="00000500000000000000" pitchFamily="2" charset="-79"/>
                        </a:rPr>
                        <a:t>World Environment Day </a:t>
                      </a:r>
                    </a:p>
                    <a:p>
                      <a:pPr algn="ctr"/>
                      <a:r>
                        <a:rPr lang="en-GB" sz="1100" b="1" dirty="0">
                          <a:solidFill>
                            <a:schemeClr val="tx1"/>
                          </a:solidFill>
                          <a:latin typeface="+mn-lt"/>
                          <a:cs typeface="Amatic SC" panose="00000500000000000000" pitchFamily="2" charset="-79"/>
                        </a:rPr>
                        <a:t>Fun Day</a:t>
                      </a:r>
                    </a:p>
                    <a:p>
                      <a:pPr algn="ctr"/>
                      <a:r>
                        <a:rPr lang="en-GB" sz="1100" b="1" dirty="0">
                          <a:solidFill>
                            <a:schemeClr val="tx1"/>
                          </a:solidFill>
                          <a:latin typeface="+mn-lt"/>
                          <a:cs typeface="Amatic SC" panose="00000500000000000000" pitchFamily="2" charset="-79"/>
                        </a:rPr>
                        <a:t>Sports Day</a:t>
                      </a:r>
                    </a:p>
                    <a:p>
                      <a:pPr algn="ctr"/>
                      <a:endParaRPr lang="en-GB" sz="1100" b="1"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165207309"/>
                  </a:ext>
                </a:extLst>
              </a:tr>
            </a:tbl>
          </a:graphicData>
        </a:graphic>
      </p:graphicFrame>
      <p:graphicFrame>
        <p:nvGraphicFramePr>
          <p:cNvPr id="4" name="Table 3">
            <a:extLst>
              <a:ext uri="{FF2B5EF4-FFF2-40B4-BE49-F238E27FC236}">
                <a16:creationId xmlns:a16="http://schemas.microsoft.com/office/drawing/2014/main" id="{FA72B1E2-AD20-4313-AA8E-A39D2C7F4210}"/>
              </a:ext>
            </a:extLst>
          </p:cNvPr>
          <p:cNvGraphicFramePr>
            <a:graphicFrameLocks noGrp="1"/>
          </p:cNvGraphicFramePr>
          <p:nvPr>
            <p:extLst>
              <p:ext uri="{D42A27DB-BD31-4B8C-83A1-F6EECF244321}">
                <p14:modId xmlns:p14="http://schemas.microsoft.com/office/powerpoint/2010/main" val="1338492191"/>
              </p:ext>
            </p:extLst>
          </p:nvPr>
        </p:nvGraphicFramePr>
        <p:xfrm>
          <a:off x="133491" y="257474"/>
          <a:ext cx="11925018" cy="1067234"/>
        </p:xfrm>
        <a:graphic>
          <a:graphicData uri="http://schemas.openxmlformats.org/drawingml/2006/table">
            <a:tbl>
              <a:tblPr firstRow="1" bandRow="1">
                <a:tableStyleId>{5C22544A-7EE6-4342-B048-85BDC9FD1C3A}</a:tableStyleId>
              </a:tblPr>
              <a:tblGrid>
                <a:gridCol w="1406551">
                  <a:extLst>
                    <a:ext uri="{9D8B030D-6E8A-4147-A177-3AD203B41FA5}">
                      <a16:colId xmlns:a16="http://schemas.microsoft.com/office/drawing/2014/main" val="1414789220"/>
                    </a:ext>
                  </a:extLst>
                </a:gridCol>
                <a:gridCol w="2000597">
                  <a:extLst>
                    <a:ext uri="{9D8B030D-6E8A-4147-A177-3AD203B41FA5}">
                      <a16:colId xmlns:a16="http://schemas.microsoft.com/office/drawing/2014/main" val="919300670"/>
                    </a:ext>
                  </a:extLst>
                </a:gridCol>
                <a:gridCol w="1703574">
                  <a:extLst>
                    <a:ext uri="{9D8B030D-6E8A-4147-A177-3AD203B41FA5}">
                      <a16:colId xmlns:a16="http://schemas.microsoft.com/office/drawing/2014/main" val="3898193095"/>
                    </a:ext>
                  </a:extLst>
                </a:gridCol>
                <a:gridCol w="1830355">
                  <a:extLst>
                    <a:ext uri="{9D8B030D-6E8A-4147-A177-3AD203B41FA5}">
                      <a16:colId xmlns:a16="http://schemas.microsoft.com/office/drawing/2014/main" val="2984515855"/>
                    </a:ext>
                  </a:extLst>
                </a:gridCol>
                <a:gridCol w="1668379">
                  <a:extLst>
                    <a:ext uri="{9D8B030D-6E8A-4147-A177-3AD203B41FA5}">
                      <a16:colId xmlns:a16="http://schemas.microsoft.com/office/drawing/2014/main" val="2671786572"/>
                    </a:ext>
                  </a:extLst>
                </a:gridCol>
                <a:gridCol w="1636295">
                  <a:extLst>
                    <a:ext uri="{9D8B030D-6E8A-4147-A177-3AD203B41FA5}">
                      <a16:colId xmlns:a16="http://schemas.microsoft.com/office/drawing/2014/main" val="2956807839"/>
                    </a:ext>
                  </a:extLst>
                </a:gridCol>
                <a:gridCol w="1679267">
                  <a:extLst>
                    <a:ext uri="{9D8B030D-6E8A-4147-A177-3AD203B41FA5}">
                      <a16:colId xmlns:a16="http://schemas.microsoft.com/office/drawing/2014/main" val="2395132680"/>
                    </a:ext>
                  </a:extLst>
                </a:gridCol>
              </a:tblGrid>
              <a:tr h="670994">
                <a:tc>
                  <a:txBody>
                    <a:bodyPr/>
                    <a:lstStyle/>
                    <a:p>
                      <a:pPr algn="ctr"/>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TERM 1</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dirty="0">
                          <a:solidFill>
                            <a:schemeClr val="bg1">
                              <a:lumMod val="50000"/>
                            </a:schemeClr>
                          </a:solidFill>
                          <a:latin typeface="Amatic SC" panose="00000500000000000000" pitchFamily="2" charset="-79"/>
                          <a:cs typeface="Amatic SC" panose="00000500000000000000" pitchFamily="2" charset="-79"/>
                        </a:rPr>
                        <a:t>TERM 2</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TERM 3</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TERM 4</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TERM 5</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TERM 6</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413771250"/>
                  </a:ext>
                </a:extLst>
              </a:tr>
              <a:tr h="301707">
                <a:tc>
                  <a:txBody>
                    <a:bodyPr/>
                    <a:lstStyle/>
                    <a:p>
                      <a:pPr algn="ctr"/>
                      <a:r>
                        <a:rPr lang="en-US" sz="2000" b="0" dirty="0">
                          <a:latin typeface="Amatic SC" panose="00000500000000000000" pitchFamily="2" charset="-79"/>
                          <a:cs typeface="Amatic SC" panose="00000500000000000000" pitchFamily="2" charset="-79"/>
                        </a:rPr>
                        <a:t>General Themes</a:t>
                      </a:r>
                      <a:endParaRPr lang="en-GB" sz="20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2000" dirty="0">
                          <a:latin typeface="Amatic SC" panose="00000500000000000000" pitchFamily="2" charset="-79"/>
                          <a:cs typeface="Amatic SC" panose="00000500000000000000" pitchFamily="2" charset="-79"/>
                        </a:rPr>
                        <a:t>ME, MYSELF AND I</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BEAR NECESSITIES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2000" dirty="0">
                          <a:latin typeface="Amatic SC" panose="00000500000000000000" pitchFamily="2" charset="-79"/>
                          <a:cs typeface="Amatic SC" panose="00000500000000000000" pitchFamily="2" charset="-79"/>
                        </a:rPr>
                        <a:t>TERRIFIC TALES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AMAZING AUTHORS!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000" dirty="0">
                          <a:latin typeface="Amatic SC" panose="00000500000000000000" pitchFamily="2" charset="-79"/>
                          <a:cs typeface="Amatic SC" panose="00000500000000000000" pitchFamily="2" charset="-79"/>
                        </a:rPr>
                        <a:t>COME OUTSIDE!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dirty="0">
                          <a:latin typeface="Amatic SC" panose="00000500000000000000" pitchFamily="2" charset="-79"/>
                          <a:cs typeface="Amatic SC" panose="00000500000000000000" pitchFamily="2" charset="-79"/>
                        </a:rPr>
                        <a:t>AROUND THE WORLD</a:t>
                      </a: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42262911"/>
                  </a:ext>
                </a:extLst>
              </a:tr>
            </a:tbl>
          </a:graphicData>
        </a:graphic>
      </p:graphicFrame>
    </p:spTree>
    <p:custDataLst>
      <p:tags r:id="rId1"/>
    </p:custDataLst>
    <p:extLst>
      <p:ext uri="{BB962C8B-B14F-4D97-AF65-F5344CB8AC3E}">
        <p14:creationId xmlns:p14="http://schemas.microsoft.com/office/powerpoint/2010/main" val="253884742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panose="00000500000000000000" pitchFamily="2" charset="-79"/>
                <a:cs typeface="Amatic SC" panose="00000500000000000000" pitchFamily="2" charset="-79"/>
              </a:rPr>
              <a:t>Reception Long Term Plan 25-26</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33283371"/>
              </p:ext>
            </p:extLst>
          </p:nvPr>
        </p:nvGraphicFramePr>
        <p:xfrm>
          <a:off x="366318" y="543941"/>
          <a:ext cx="11459364" cy="6245715"/>
        </p:xfrm>
        <a:graphic>
          <a:graphicData uri="http://schemas.openxmlformats.org/drawingml/2006/table">
            <a:tbl>
              <a:tblPr firstRow="1" bandRow="1">
                <a:tableStyleId>{5C22544A-7EE6-4342-B048-85BDC9FD1C3A}</a:tableStyleId>
              </a:tblPr>
              <a:tblGrid>
                <a:gridCol w="1637052">
                  <a:extLst>
                    <a:ext uri="{9D8B030D-6E8A-4147-A177-3AD203B41FA5}">
                      <a16:colId xmlns:a16="http://schemas.microsoft.com/office/drawing/2014/main" val="385991600"/>
                    </a:ext>
                  </a:extLst>
                </a:gridCol>
                <a:gridCol w="1637052">
                  <a:extLst>
                    <a:ext uri="{9D8B030D-6E8A-4147-A177-3AD203B41FA5}">
                      <a16:colId xmlns:a16="http://schemas.microsoft.com/office/drawing/2014/main" val="2865123548"/>
                    </a:ext>
                  </a:extLst>
                </a:gridCol>
                <a:gridCol w="1637052">
                  <a:extLst>
                    <a:ext uri="{9D8B030D-6E8A-4147-A177-3AD203B41FA5}">
                      <a16:colId xmlns:a16="http://schemas.microsoft.com/office/drawing/2014/main" val="872926247"/>
                    </a:ext>
                  </a:extLst>
                </a:gridCol>
                <a:gridCol w="1637052">
                  <a:extLst>
                    <a:ext uri="{9D8B030D-6E8A-4147-A177-3AD203B41FA5}">
                      <a16:colId xmlns:a16="http://schemas.microsoft.com/office/drawing/2014/main" val="1315738151"/>
                    </a:ext>
                  </a:extLst>
                </a:gridCol>
                <a:gridCol w="1637052">
                  <a:extLst>
                    <a:ext uri="{9D8B030D-6E8A-4147-A177-3AD203B41FA5}">
                      <a16:colId xmlns:a16="http://schemas.microsoft.com/office/drawing/2014/main" val="2709165749"/>
                    </a:ext>
                  </a:extLst>
                </a:gridCol>
                <a:gridCol w="1637052">
                  <a:extLst>
                    <a:ext uri="{9D8B030D-6E8A-4147-A177-3AD203B41FA5}">
                      <a16:colId xmlns:a16="http://schemas.microsoft.com/office/drawing/2014/main" val="2335150482"/>
                    </a:ext>
                  </a:extLst>
                </a:gridCol>
                <a:gridCol w="1637052">
                  <a:extLst>
                    <a:ext uri="{9D8B030D-6E8A-4147-A177-3AD203B41FA5}">
                      <a16:colId xmlns:a16="http://schemas.microsoft.com/office/drawing/2014/main" val="4046203905"/>
                    </a:ext>
                  </a:extLst>
                </a:gridCol>
              </a:tblGrid>
              <a:tr h="612586">
                <a:tc>
                  <a:txBody>
                    <a:bodyPr/>
                    <a:lstStyle/>
                    <a:p>
                      <a:pPr algn="ctr"/>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3200" dirty="0">
                          <a:solidFill>
                            <a:schemeClr val="bg1">
                              <a:lumMod val="50000"/>
                            </a:schemeClr>
                          </a:solidFill>
                          <a:latin typeface="Amatic SC" panose="00000500000000000000" pitchFamily="2" charset="-79"/>
                          <a:cs typeface="Amatic SC" panose="00000500000000000000" pitchFamily="2" charset="-79"/>
                        </a:rPr>
                        <a:t>TERM 1</a:t>
                      </a:r>
                      <a:endParaRPr lang="en-GB" sz="32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dirty="0">
                          <a:solidFill>
                            <a:schemeClr val="bg1">
                              <a:lumMod val="50000"/>
                            </a:schemeClr>
                          </a:solidFill>
                          <a:latin typeface="Amatic SC" panose="00000500000000000000" pitchFamily="2" charset="-79"/>
                          <a:cs typeface="Amatic SC" panose="00000500000000000000" pitchFamily="2" charset="-79"/>
                        </a:rPr>
                        <a:t>TERM 2</a:t>
                      </a:r>
                      <a:endParaRPr lang="en-GB" sz="32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3200" dirty="0">
                          <a:solidFill>
                            <a:schemeClr val="bg1">
                              <a:lumMod val="50000"/>
                            </a:schemeClr>
                          </a:solidFill>
                          <a:latin typeface="Amatic SC" panose="00000500000000000000" pitchFamily="2" charset="-79"/>
                          <a:cs typeface="Amatic SC" panose="00000500000000000000" pitchFamily="2" charset="-79"/>
                        </a:rPr>
                        <a:t>TERM 3</a:t>
                      </a:r>
                      <a:endParaRPr lang="en-GB" sz="32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3200" dirty="0">
                          <a:solidFill>
                            <a:schemeClr val="bg1">
                              <a:lumMod val="50000"/>
                            </a:schemeClr>
                          </a:solidFill>
                          <a:latin typeface="Amatic SC" panose="00000500000000000000" pitchFamily="2" charset="-79"/>
                          <a:cs typeface="Amatic SC" panose="00000500000000000000" pitchFamily="2" charset="-79"/>
                        </a:rPr>
                        <a:t>TERM 4</a:t>
                      </a:r>
                      <a:endParaRPr lang="en-GB" sz="32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3200" dirty="0">
                          <a:solidFill>
                            <a:schemeClr val="bg1">
                              <a:lumMod val="50000"/>
                            </a:schemeClr>
                          </a:solidFill>
                          <a:latin typeface="Amatic SC" panose="00000500000000000000" pitchFamily="2" charset="-79"/>
                          <a:cs typeface="Amatic SC" panose="00000500000000000000" pitchFamily="2" charset="-79"/>
                        </a:rPr>
                        <a:t>Term 5</a:t>
                      </a:r>
                      <a:endParaRPr lang="en-GB" sz="32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3200" dirty="0">
                          <a:solidFill>
                            <a:schemeClr val="bg1">
                              <a:lumMod val="50000"/>
                            </a:schemeClr>
                          </a:solidFill>
                          <a:latin typeface="Amatic SC" panose="00000500000000000000" pitchFamily="2" charset="-79"/>
                          <a:cs typeface="Amatic SC" panose="00000500000000000000" pitchFamily="2" charset="-79"/>
                        </a:rPr>
                        <a:t>Term 6</a:t>
                      </a:r>
                      <a:endParaRPr lang="en-GB" sz="32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2127929">
                <a:tc rowSpan="2">
                  <a:txBody>
                    <a:bodyPr/>
                    <a:lstStyle/>
                    <a:p>
                      <a:pPr algn="ctr"/>
                      <a:r>
                        <a:rPr lang="en-US" sz="8000" b="0" dirty="0">
                          <a:latin typeface="Amatic SC" panose="00000500000000000000" pitchFamily="2" charset="-79"/>
                          <a:cs typeface="Amatic SC" panose="00000500000000000000" pitchFamily="2" charset="-79"/>
                        </a:rPr>
                        <a:t> </a:t>
                      </a:r>
                    </a:p>
                    <a:p>
                      <a:pPr algn="ctr"/>
                      <a:endParaRPr lang="en-US" sz="2800" b="0" dirty="0">
                        <a:latin typeface="Amatic SC" panose="00000500000000000000" pitchFamily="2" charset="-79"/>
                        <a:cs typeface="Amatic SC" panose="00000500000000000000" pitchFamily="2" charset="-79"/>
                      </a:endParaRPr>
                    </a:p>
                    <a:p>
                      <a:pPr algn="ctr"/>
                      <a:endParaRPr lang="en-US" sz="2800" b="0" dirty="0">
                        <a:latin typeface="Amatic SC" panose="00000500000000000000" pitchFamily="2" charset="-79"/>
                        <a:cs typeface="Amatic SC" panose="00000500000000000000" pitchFamily="2" charset="-79"/>
                      </a:endParaRPr>
                    </a:p>
                    <a:p>
                      <a:pPr algn="ctr"/>
                      <a:endParaRPr lang="en-US" sz="2800" b="0" dirty="0">
                        <a:latin typeface="Amatic SC" panose="00000500000000000000" pitchFamily="2" charset="-79"/>
                        <a:cs typeface="Amatic SC" panose="00000500000000000000" pitchFamily="2" charset="-79"/>
                      </a:endParaRPr>
                    </a:p>
                    <a:p>
                      <a:pPr algn="ctr"/>
                      <a:endParaRPr lang="en-US" sz="2800" b="0" dirty="0">
                        <a:latin typeface="Amatic SC" panose="00000500000000000000" pitchFamily="2" charset="-79"/>
                        <a:cs typeface="Amatic SC" panose="00000500000000000000" pitchFamily="2" charset="-79"/>
                      </a:endParaRPr>
                    </a:p>
                    <a:p>
                      <a:pPr algn="ctr"/>
                      <a:endParaRPr lang="en-US" sz="2800" b="0" dirty="0">
                        <a:latin typeface="Amatic SC" panose="00000500000000000000" pitchFamily="2" charset="-79"/>
                        <a:cs typeface="Amatic SC" panose="00000500000000000000" pitchFamily="2" charset="-79"/>
                      </a:endParaRPr>
                    </a:p>
                    <a:p>
                      <a:pPr algn="ctr"/>
                      <a:r>
                        <a:rPr lang="en-US" sz="3200" b="0" dirty="0">
                          <a:latin typeface="Amatic SC" panose="00000500000000000000" pitchFamily="2" charset="-79"/>
                          <a:cs typeface="Amatic SC" panose="00000500000000000000" pitchFamily="2" charset="-79"/>
                        </a:rPr>
                        <a:t>Over Arching Principles </a:t>
                      </a:r>
                      <a:endParaRPr lang="en-GB" sz="32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6">
                  <a:txBody>
                    <a:bodyPr/>
                    <a:lstStyle/>
                    <a:p>
                      <a:pPr algn="ctr"/>
                      <a:r>
                        <a:rPr lang="en-US" sz="1400" b="1" dirty="0">
                          <a:solidFill>
                            <a:schemeClr val="bg1">
                              <a:lumMod val="50000"/>
                            </a:schemeClr>
                          </a:solidFill>
                          <a:latin typeface="+mn-lt"/>
                          <a:cs typeface="Amatic SC" panose="00000500000000000000" pitchFamily="2" charset="-79"/>
                        </a:rPr>
                        <a:t> Characteristics of Effective Learning </a:t>
                      </a:r>
                    </a:p>
                    <a:p>
                      <a:pPr algn="ctr"/>
                      <a:r>
                        <a:rPr lang="en-US" sz="1400" b="0" dirty="0">
                          <a:solidFill>
                            <a:schemeClr val="tx1"/>
                          </a:solidFill>
                          <a:latin typeface="+mn-lt"/>
                          <a:cs typeface="Amatic SC" panose="00000500000000000000" pitchFamily="2" charset="-79"/>
                        </a:rPr>
                        <a:t>At Thames View, children build their learning </a:t>
                      </a:r>
                      <a:r>
                        <a:rPr lang="en-US" sz="1400" b="0" dirty="0" err="1">
                          <a:solidFill>
                            <a:schemeClr val="tx1"/>
                          </a:solidFill>
                          <a:latin typeface="+mn-lt"/>
                          <a:cs typeface="Amatic SC" panose="00000500000000000000" pitchFamily="2" charset="-79"/>
                        </a:rPr>
                        <a:t>behaviour's</a:t>
                      </a:r>
                      <a:r>
                        <a:rPr lang="en-US" sz="1400" b="0" dirty="0">
                          <a:solidFill>
                            <a:schemeClr val="tx1"/>
                          </a:solidFill>
                          <a:latin typeface="+mn-lt"/>
                          <a:cs typeface="Amatic SC" panose="00000500000000000000" pitchFamily="2" charset="-79"/>
                        </a:rPr>
                        <a:t> starting in Nursery right the way through the school to Year 6.</a:t>
                      </a:r>
                    </a:p>
                    <a:p>
                      <a:r>
                        <a:rPr lang="en-US" sz="1400" b="1" dirty="0">
                          <a:solidFill>
                            <a:srgbClr val="FF33CC"/>
                          </a:solidFill>
                          <a:latin typeface="+mn-lt"/>
                          <a:cs typeface="Amatic SC" panose="00000500000000000000" pitchFamily="2" charset="-79"/>
                        </a:rPr>
                        <a:t>Playing and exploring: </a:t>
                      </a:r>
                      <a:r>
                        <a:rPr lang="en-US" sz="1400" dirty="0">
                          <a:latin typeface="+mn-lt"/>
                          <a:cs typeface="RM Typerighter old" panose="00000400000000000000" pitchFamily="2" charset="-79"/>
                        </a:rPr>
                        <a:t>- Children investigate and experience things, and ‘have a go’. </a:t>
                      </a:r>
                      <a:r>
                        <a:rPr lang="en-GB" sz="1400" dirty="0">
                          <a:solidFill>
                            <a:srgbClr val="000000"/>
                          </a:solidFill>
                          <a:effectLst/>
                          <a:latin typeface="+mn-lt"/>
                          <a:ea typeface="Calibri" panose="020F0502020204030204" pitchFamily="34" charset="0"/>
                          <a:cs typeface="Acumin Pro"/>
                        </a:rPr>
                        <a:t>Children who actively participate in their </a:t>
                      </a:r>
                      <a:r>
                        <a:rPr lang="en-GB" sz="1400" dirty="0">
                          <a:solidFill>
                            <a:srgbClr val="000000"/>
                          </a:solidFill>
                          <a:latin typeface="+mn-lt"/>
                          <a:ea typeface="Calibri" panose="020F0502020204030204" pitchFamily="34" charset="0"/>
                          <a:cs typeface="Acumin Pro"/>
                        </a:rPr>
                        <a:t>own play </a:t>
                      </a:r>
                      <a:r>
                        <a:rPr lang="en-GB" sz="1400" dirty="0">
                          <a:solidFill>
                            <a:srgbClr val="000000"/>
                          </a:solidFill>
                          <a:effectLst/>
                          <a:latin typeface="+mn-lt"/>
                          <a:ea typeface="Calibri" panose="020F0502020204030204" pitchFamily="34" charset="0"/>
                          <a:cs typeface="Acumin Pro"/>
                        </a:rPr>
                        <a:t>develop a larger store of information and experiences to draw on which positively supports their learning </a:t>
                      </a:r>
                      <a:endParaRPr lang="en-US" sz="1400" dirty="0">
                        <a:latin typeface="+mn-lt"/>
                        <a:cs typeface="RM Typerighter old" panose="00000400000000000000" pitchFamily="2" charset="-79"/>
                      </a:endParaRPr>
                    </a:p>
                    <a:p>
                      <a:r>
                        <a:rPr lang="en-US" sz="1400" b="1" dirty="0">
                          <a:solidFill>
                            <a:srgbClr val="FF33CC"/>
                          </a:solidFill>
                          <a:latin typeface="+mn-lt"/>
                          <a:cs typeface="Amatic SC" panose="00000500000000000000" pitchFamily="2" charset="-79"/>
                        </a:rPr>
                        <a:t>Active learning: </a:t>
                      </a:r>
                      <a:r>
                        <a:rPr lang="en-US" sz="1400" dirty="0">
                          <a:latin typeface="+mn-lt"/>
                          <a:cs typeface="RM Typerighter old" panose="00000400000000000000" pitchFamily="2" charset="-79"/>
                        </a:rPr>
                        <a:t>- Children concentrate and keep on trying if they encounter difficulties. They are proud of their own achievements. </a:t>
                      </a:r>
                      <a:r>
                        <a:rPr lang="en-GB" sz="1400" dirty="0">
                          <a:effectLst/>
                          <a:latin typeface="+mn-lt"/>
                          <a:ea typeface="Calibri" panose="020F0502020204030204" pitchFamily="34" charset="0"/>
                          <a:cs typeface="RM Typerighter old" panose="00000400000000000000" pitchFamily="2" charset="-79"/>
                        </a:rPr>
                        <a:t>For children to develop into self-regulating, lifelong learners they are required to take ownership, accept challenges and learn persistence.</a:t>
                      </a:r>
                    </a:p>
                    <a:p>
                      <a:r>
                        <a:rPr lang="en-US" sz="1400" b="1" dirty="0">
                          <a:solidFill>
                            <a:srgbClr val="FF33CC"/>
                          </a:solidFill>
                          <a:latin typeface="+mn-lt"/>
                          <a:cs typeface="Amatic SC" panose="00000500000000000000" pitchFamily="2" charset="-79"/>
                        </a:rPr>
                        <a:t>Creating and thinking critically: </a:t>
                      </a:r>
                      <a:r>
                        <a:rPr lang="en-US" sz="1400" dirty="0">
                          <a:latin typeface="+mn-lt"/>
                          <a:cs typeface="RM Typerighter old" panose="00000400000000000000" pitchFamily="2" charset="-79"/>
                        </a:rPr>
                        <a:t>- Children develop their own ideas and make links between these ideas. </a:t>
                      </a:r>
                      <a:r>
                        <a:rPr lang="en-GB" sz="1400" dirty="0">
                          <a:effectLst/>
                          <a:latin typeface="+mn-lt"/>
                          <a:ea typeface="Calibri" panose="020F0502020204030204" pitchFamily="34" charset="0"/>
                          <a:cs typeface="RM Typerighter old" panose="00000400000000000000" pitchFamily="2" charset="-79"/>
                        </a:rPr>
                        <a:t>They think flexibly and rationally, drawing on previous experiences which help them to solve problems and reach conclusions.</a:t>
                      </a:r>
                      <a:r>
                        <a:rPr lang="en-GB" sz="1400" dirty="0">
                          <a:effectLst/>
                          <a:latin typeface="+mn-lt"/>
                          <a:ea typeface="Calibri" panose="020F0502020204030204" pitchFamily="34" charset="0"/>
                          <a:cs typeface="Arial" panose="020B0604020202020204" pitchFamily="34" charset="0"/>
                        </a:rPr>
                        <a:t> </a:t>
                      </a:r>
                      <a:endParaRPr lang="en-GB" sz="1200" dirty="0">
                        <a:latin typeface="+mn-lt"/>
                        <a:cs typeface="RM Typerighter old" panose="000004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40000"/>
                        <a:lumOff val="60000"/>
                      </a:schemeClr>
                    </a:solidFill>
                  </a:tcPr>
                </a:tc>
                <a:tc hMerge="1">
                  <a:txBody>
                    <a:bodyPr/>
                    <a:lstStyle/>
                    <a:p>
                      <a:pPr algn="ctr"/>
                      <a:endParaRPr lang="en-GB" sz="1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hMerge="1">
                  <a:txBody>
                    <a:bodyPr/>
                    <a:lstStyle/>
                    <a:p>
                      <a:pPr algn="ctr"/>
                      <a:endParaRPr lang="en-GB"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hMerge="1">
                  <a:txBody>
                    <a:bodyPr/>
                    <a:lstStyle/>
                    <a:p>
                      <a:pPr algn="ctr"/>
                      <a:endParaRPr lang="en-US" sz="1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hMerge="1">
                  <a:txBody>
                    <a:bodyPr/>
                    <a:lstStyle/>
                    <a:p>
                      <a:pPr algn="ctr"/>
                      <a:endParaRPr lang="en-GB"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2507345316"/>
                  </a:ext>
                </a:extLst>
              </a:tr>
              <a:tr h="3062928">
                <a:tc vMerge="1">
                  <a:txBody>
                    <a:bodyPr/>
                    <a:lstStyle/>
                    <a:p>
                      <a:pPr algn="ctr"/>
                      <a:r>
                        <a:rPr lang="en-US" sz="3200" b="0" dirty="0">
                          <a:latin typeface="Amatic SC" panose="00000500000000000000" pitchFamily="2" charset="-79"/>
                          <a:cs typeface="Amatic SC" panose="00000500000000000000" pitchFamily="2" charset="-79"/>
                        </a:rPr>
                        <a:t>Over Arching Principles </a:t>
                      </a:r>
                      <a:endParaRPr lang="en-GB" sz="32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6">
                  <a:txBody>
                    <a:bodyPr/>
                    <a:lstStyle/>
                    <a:p>
                      <a:r>
                        <a:rPr lang="en-US" sz="1400" b="1" i="0" dirty="0">
                          <a:solidFill>
                            <a:srgbClr val="7030A0"/>
                          </a:solidFill>
                          <a:latin typeface="+mn-lt"/>
                          <a:cs typeface="Amatic SC" panose="00000500000000000000" pitchFamily="2" charset="-79"/>
                        </a:rPr>
                        <a:t>Unique Child: </a:t>
                      </a:r>
                      <a:r>
                        <a:rPr lang="en-US" sz="1400" i="0" dirty="0">
                          <a:latin typeface="+mn-lt"/>
                          <a:cs typeface="RM Typerighter old" panose="00000400000000000000" pitchFamily="2" charset="-79"/>
                        </a:rPr>
                        <a:t>Every child is unique and has the potential to be resilient, capable, confident and self-assured.  </a:t>
                      </a:r>
                    </a:p>
                    <a:p>
                      <a:r>
                        <a:rPr lang="en-US" sz="1400" b="1" i="0" dirty="0">
                          <a:solidFill>
                            <a:srgbClr val="7030A0"/>
                          </a:solidFill>
                          <a:latin typeface="+mn-lt"/>
                          <a:cs typeface="Amatic SC" panose="00000500000000000000" pitchFamily="2" charset="-79"/>
                        </a:rPr>
                        <a:t>Positive Relationships: </a:t>
                      </a:r>
                      <a:r>
                        <a:rPr lang="en-US" sz="1400" i="0" dirty="0">
                          <a:latin typeface="+mn-lt"/>
                          <a:cs typeface="RM Typerighter old" panose="00000400000000000000" pitchFamily="2" charset="-79"/>
                        </a:rPr>
                        <a:t>Children flourish with warm, strong &amp; positive partnerships between all staff and parents/carers. This promotes independence across the EYFS curriculum. Children and practitioners are NOT alone – embrace each community. </a:t>
                      </a:r>
                    </a:p>
                    <a:p>
                      <a:r>
                        <a:rPr lang="en-US" sz="1400" b="1" i="0" dirty="0">
                          <a:solidFill>
                            <a:srgbClr val="7030A0"/>
                          </a:solidFill>
                          <a:latin typeface="+mn-lt"/>
                          <a:cs typeface="Amatic SC" panose="00000500000000000000" pitchFamily="2" charset="-79"/>
                        </a:rPr>
                        <a:t>Enabling environments: </a:t>
                      </a:r>
                      <a:r>
                        <a:rPr lang="en-US" sz="1400" i="0" dirty="0">
                          <a:latin typeface="+mn-lt"/>
                          <a:cs typeface="RM Typerighter old" panose="00000400000000000000" pitchFamily="2" charset="-79"/>
                        </a:rPr>
                        <a:t>Children learn and develop well in safe and secure environments where routines are established and where adults respond to their individual needs and passions and help them to build upon their learning over time. </a:t>
                      </a:r>
                    </a:p>
                    <a:p>
                      <a:r>
                        <a:rPr lang="en-US" sz="1400" b="1" i="0" dirty="0">
                          <a:solidFill>
                            <a:srgbClr val="7030A0"/>
                          </a:solidFill>
                          <a:latin typeface="+mn-lt"/>
                          <a:cs typeface="Amatic SC" panose="00000500000000000000" pitchFamily="2" charset="-79"/>
                        </a:rPr>
                        <a:t>Learning and Development: </a:t>
                      </a:r>
                      <a:r>
                        <a:rPr lang="en-US" sz="1400" i="0" dirty="0">
                          <a:latin typeface="+mn-lt"/>
                          <a:cs typeface="RM Typerighter old" panose="00000400000000000000" pitchFamily="2" charset="-79"/>
                        </a:rPr>
                        <a:t>Children develop and learn at different rates. We must be aware of children who need greater support than others. </a:t>
                      </a:r>
                    </a:p>
                    <a:p>
                      <a:endParaRPr lang="en-US" sz="1400" i="1" dirty="0">
                        <a:latin typeface="+mn-lt"/>
                        <a:cs typeface="RM Typerighter old" panose="00000400000000000000" pitchFamily="2" charset="-79"/>
                      </a:endParaRPr>
                    </a:p>
                    <a:p>
                      <a:r>
                        <a:rPr lang="en-US" sz="1400" i="1" dirty="0">
                          <a:latin typeface="+mn-lt"/>
                          <a:cs typeface="RM Typerighter old" panose="00000400000000000000" pitchFamily="2" charset="-79"/>
                        </a:rPr>
                        <a:t>PLAY: At </a:t>
                      </a:r>
                      <a:r>
                        <a:rPr lang="en-US" sz="1400" b="0" i="1" kern="1200" dirty="0">
                          <a:solidFill>
                            <a:schemeClr val="dk1"/>
                          </a:solidFill>
                          <a:effectLst/>
                          <a:latin typeface="+mn-lt"/>
                          <a:ea typeface="+mn-ea"/>
                          <a:cs typeface="+mn-cs"/>
                        </a:rPr>
                        <a:t>Thames View Primary, we understand that children learn best when they are absorbed, interested and active.  We understand that active learning involves other children, adults, objects, ideas, stimuli and events that aim to engage and involve children for sustained periods. We believe that Early Years education should be as practical as possible and therefore , we are proud that our EYFS setting has an underlying ethos of ‘Learning through play. </a:t>
                      </a:r>
                      <a:r>
                        <a:rPr lang="en-GB" sz="1400" i="1" dirty="0">
                          <a:solidFill>
                            <a:schemeClr val="tx1"/>
                          </a:solidFill>
                          <a:latin typeface="+mn-lt"/>
                          <a:cs typeface="RM Typerighter old" panose="00000400000000000000" pitchFamily="2" charset="-79"/>
                        </a:rPr>
                        <a:t>PLAY is essential for children’s development across all areas. Play builds on children’s confidence as they learn to explore, to relate to others around them and develop relationships , set their own goals and solve problems. Children learn by leading their own play and by taking part in play which is guided by adults.</a:t>
                      </a:r>
                      <a:endParaRPr lang="en-US" sz="1400" b="0" i="1" kern="1200" dirty="0">
                        <a:solidFill>
                          <a:schemeClr val="dk1"/>
                        </a:solidFill>
                        <a:effectLst/>
                        <a:latin typeface="+mn-lt"/>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1" i="1" dirty="0">
                          <a:latin typeface="+mn-lt"/>
                          <a:cs typeface="Amatic SC" panose="00000500000000000000" pitchFamily="2" charset="-79"/>
                        </a:rPr>
                        <a:t>We will ensure that all children learn and develop well and are kept healthy and safe at ALL times. </a:t>
                      </a:r>
                      <a:endParaRPr lang="en-GB" sz="1600" b="1" i="1" dirty="0">
                        <a:latin typeface="+mn-lt"/>
                        <a:cs typeface="Amatic SC" panose="00000500000000000000" pitchFamily="2" charset="-79"/>
                      </a:endParaRPr>
                    </a:p>
                    <a:p>
                      <a:endParaRPr lang="en-US" sz="1200" i="1" dirty="0">
                        <a:latin typeface="+mn-lt"/>
                        <a:cs typeface="RM Typerighter old" panose="000004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4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GB" sz="14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GB" sz="14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US" sz="14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endParaRPr lang="en-GB" sz="14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627661565"/>
                  </a:ext>
                </a:extLst>
              </a:tr>
            </a:tbl>
          </a:graphicData>
        </a:graphic>
      </p:graphicFrame>
      <p:sp>
        <p:nvSpPr>
          <p:cNvPr id="2" name="Arrow: Curved Down 1">
            <a:extLst>
              <a:ext uri="{FF2B5EF4-FFF2-40B4-BE49-F238E27FC236}">
                <a16:creationId xmlns:a16="http://schemas.microsoft.com/office/drawing/2014/main" id="{EDEE4DCC-E742-421C-AA1B-CCCBC03083AB}"/>
              </a:ext>
            </a:extLst>
          </p:cNvPr>
          <p:cNvSpPr/>
          <p:nvPr/>
        </p:nvSpPr>
        <p:spPr>
          <a:xfrm>
            <a:off x="535437" y="3666799"/>
            <a:ext cx="1438183" cy="1186155"/>
          </a:xfrm>
          <a:prstGeom prst="curvedDownArrow">
            <a:avLst/>
          </a:prstGeom>
          <a:solidFill>
            <a:srgbClr val="CC66FF"/>
          </a:solidFill>
          <a:ln>
            <a:solidFill>
              <a:srgbClr val="E1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pic>
        <p:nvPicPr>
          <p:cNvPr id="1026" name="Picture 2" descr="See the source image">
            <a:extLst>
              <a:ext uri="{FF2B5EF4-FFF2-40B4-BE49-F238E27FC236}">
                <a16:creationId xmlns:a16="http://schemas.microsoft.com/office/drawing/2014/main" id="{A01F3A18-D7E6-4C03-BEAE-37E240B48014}"/>
              </a:ext>
            </a:extLst>
          </p:cNvPr>
          <p:cNvPicPr>
            <a:picLocks noChangeAspect="1" noChangeArrowheads="1"/>
          </p:cNvPicPr>
          <p:nvPr/>
        </p:nvPicPr>
        <p:blipFill>
          <a:blip r:embed="rId3">
            <a:extLst>
              <a:ext uri="{BEBA8EAE-BF5A-486C-A8C5-ECC9F3942E4B}">
                <a14:imgProps xmlns:a14="http://schemas.microsoft.com/office/drawing/2010/main">
                  <a14:imgLayer r:embed="rId4">
                    <a14:imgEffect>
                      <a14:backgroundRemoval t="10000" b="90000" l="10000" r="90000"/>
                    </a14:imgEffect>
                    <a14:imgEffect>
                      <a14:artisticLineDrawing/>
                    </a14:imgEffect>
                  </a14:imgLayer>
                </a14:imgProps>
              </a:ext>
              <a:ext uri="{28A0092B-C50C-407E-A947-70E740481C1C}">
                <a14:useLocalDpi xmlns:a14="http://schemas.microsoft.com/office/drawing/2010/main" val="0"/>
              </a:ext>
            </a:extLst>
          </a:blip>
          <a:srcRect/>
          <a:stretch>
            <a:fillRect/>
          </a:stretch>
        </p:blipFill>
        <p:spPr bwMode="auto">
          <a:xfrm>
            <a:off x="-346810" y="841826"/>
            <a:ext cx="3052439" cy="3052439"/>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62B99C4B-24E8-40A1-9E6B-3C6AB4384B00}"/>
              </a:ext>
            </a:extLst>
          </p:cNvPr>
          <p:cNvSpPr/>
          <p:nvPr/>
        </p:nvSpPr>
        <p:spPr>
          <a:xfrm rot="20846512">
            <a:off x="507150" y="2108626"/>
            <a:ext cx="1367682" cy="646331"/>
          </a:xfrm>
          <a:prstGeom prst="rect">
            <a:avLst/>
          </a:prstGeom>
          <a:noFill/>
        </p:spPr>
        <p:txBody>
          <a:bodyPr wrap="none" lIns="91440" tIns="45720" rIns="91440" bIns="45720">
            <a:spAutoFit/>
            <a:scene3d>
              <a:camera prst="orthographicFront"/>
              <a:lightRig rig="harsh" dir="t"/>
            </a:scene3d>
            <a:sp3d extrusionH="57150" prstMaterial="matte">
              <a:bevelT w="63500" h="12700" prst="angle"/>
              <a:contourClr>
                <a:schemeClr val="bg1">
                  <a:lumMod val="65000"/>
                </a:schemeClr>
              </a:contourClr>
            </a:sp3d>
          </a:bodyPr>
          <a:lstStyle/>
          <a:p>
            <a:pPr algn="ctr"/>
            <a:r>
              <a:rPr lang="en-US" sz="3600" b="1" dirty="0">
                <a:ln/>
                <a:solidFill>
                  <a:schemeClr val="accent3"/>
                </a:solidFill>
                <a:latin typeface="Adler" panose="00000400000000000000" pitchFamily="2" charset="0"/>
              </a:rPr>
              <a:t>COEL</a:t>
            </a:r>
          </a:p>
        </p:txBody>
      </p:sp>
    </p:spTree>
    <p:custDataLst>
      <p:tags r:id="rId1"/>
    </p:custDataLst>
    <p:extLst>
      <p:ext uri="{BB962C8B-B14F-4D97-AF65-F5344CB8AC3E}">
        <p14:creationId xmlns:p14="http://schemas.microsoft.com/office/powerpoint/2010/main" val="295277883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panose="00000500000000000000" pitchFamily="2" charset="-79"/>
                <a:cs typeface="Amatic SC" panose="00000500000000000000" pitchFamily="2" charset="-79"/>
              </a:rPr>
              <a:t>Reception Long Term Plan 25-26</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4173970290"/>
              </p:ext>
            </p:extLst>
          </p:nvPr>
        </p:nvGraphicFramePr>
        <p:xfrm>
          <a:off x="171904" y="500595"/>
          <a:ext cx="11848192" cy="6038063"/>
        </p:xfrm>
        <a:graphic>
          <a:graphicData uri="http://schemas.openxmlformats.org/drawingml/2006/table">
            <a:tbl>
              <a:tblPr firstRow="1" bandRow="1">
                <a:tableStyleId>{5C22544A-7EE6-4342-B048-85BDC9FD1C3A}</a:tableStyleId>
              </a:tblPr>
              <a:tblGrid>
                <a:gridCol w="1692599">
                  <a:extLst>
                    <a:ext uri="{9D8B030D-6E8A-4147-A177-3AD203B41FA5}">
                      <a16:colId xmlns:a16="http://schemas.microsoft.com/office/drawing/2014/main" val="385991600"/>
                    </a:ext>
                  </a:extLst>
                </a:gridCol>
                <a:gridCol w="1692599">
                  <a:extLst>
                    <a:ext uri="{9D8B030D-6E8A-4147-A177-3AD203B41FA5}">
                      <a16:colId xmlns:a16="http://schemas.microsoft.com/office/drawing/2014/main" val="2865123548"/>
                    </a:ext>
                  </a:extLst>
                </a:gridCol>
                <a:gridCol w="1704796">
                  <a:extLst>
                    <a:ext uri="{9D8B030D-6E8A-4147-A177-3AD203B41FA5}">
                      <a16:colId xmlns:a16="http://schemas.microsoft.com/office/drawing/2014/main" val="872926247"/>
                    </a:ext>
                  </a:extLst>
                </a:gridCol>
                <a:gridCol w="1680401">
                  <a:extLst>
                    <a:ext uri="{9D8B030D-6E8A-4147-A177-3AD203B41FA5}">
                      <a16:colId xmlns:a16="http://schemas.microsoft.com/office/drawing/2014/main" val="1315738151"/>
                    </a:ext>
                  </a:extLst>
                </a:gridCol>
                <a:gridCol w="1692599">
                  <a:extLst>
                    <a:ext uri="{9D8B030D-6E8A-4147-A177-3AD203B41FA5}">
                      <a16:colId xmlns:a16="http://schemas.microsoft.com/office/drawing/2014/main" val="2709165749"/>
                    </a:ext>
                  </a:extLst>
                </a:gridCol>
                <a:gridCol w="1540460">
                  <a:extLst>
                    <a:ext uri="{9D8B030D-6E8A-4147-A177-3AD203B41FA5}">
                      <a16:colId xmlns:a16="http://schemas.microsoft.com/office/drawing/2014/main" val="2335150482"/>
                    </a:ext>
                  </a:extLst>
                </a:gridCol>
                <a:gridCol w="1844738">
                  <a:extLst>
                    <a:ext uri="{9D8B030D-6E8A-4147-A177-3AD203B41FA5}">
                      <a16:colId xmlns:a16="http://schemas.microsoft.com/office/drawing/2014/main" val="4046203905"/>
                    </a:ext>
                  </a:extLst>
                </a:gridCol>
              </a:tblGrid>
              <a:tr h="532087">
                <a:tc>
                  <a:txBody>
                    <a:bodyPr/>
                    <a:lstStyle/>
                    <a:p>
                      <a:pPr algn="ctr"/>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TERM 1</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dirty="0">
                          <a:solidFill>
                            <a:schemeClr val="bg1">
                              <a:lumMod val="50000"/>
                            </a:schemeClr>
                          </a:solidFill>
                          <a:latin typeface="Amatic SC" panose="00000500000000000000" pitchFamily="2" charset="-79"/>
                          <a:cs typeface="Amatic SC" panose="00000500000000000000" pitchFamily="2" charset="-79"/>
                        </a:rPr>
                        <a:t>TERM 2</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TERM 3</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TERM 4</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TERM 5</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TERM 6</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422123">
                <a:tc>
                  <a:txBody>
                    <a:bodyPr/>
                    <a:lstStyle/>
                    <a:p>
                      <a:pPr algn="ctr"/>
                      <a:r>
                        <a:rPr lang="en-US" sz="2000" b="0" dirty="0">
                          <a:latin typeface="Amatic SC" panose="00000500000000000000" pitchFamily="2" charset="-79"/>
                          <a:cs typeface="Amatic SC" panose="00000500000000000000" pitchFamily="2" charset="-79"/>
                        </a:rPr>
                        <a:t>General Themes </a:t>
                      </a:r>
                      <a:endParaRPr lang="en-GB" sz="20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2000" dirty="0">
                          <a:latin typeface="Amatic SC" panose="00000500000000000000" pitchFamily="2" charset="-79"/>
                          <a:cs typeface="Amatic SC" panose="00000500000000000000" pitchFamily="2" charset="-79"/>
                        </a:rPr>
                        <a:t>ME, MYSELF AND I</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BEAR NECESSITIES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2000" dirty="0">
                          <a:latin typeface="Amatic SC" panose="00000500000000000000" pitchFamily="2" charset="-79"/>
                          <a:cs typeface="Amatic SC" panose="00000500000000000000" pitchFamily="2" charset="-79"/>
                        </a:rPr>
                        <a:t>TERRIFIC TALES!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AMAZING AUTHORS!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000" dirty="0">
                          <a:latin typeface="Amatic SC" panose="00000500000000000000" pitchFamily="2" charset="-79"/>
                          <a:cs typeface="Amatic SC" panose="00000500000000000000" pitchFamily="2" charset="-79"/>
                        </a:rPr>
                        <a:t>COME OUTSIDE!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dirty="0">
                          <a:latin typeface="Amatic SC" panose="00000500000000000000" pitchFamily="2" charset="-79"/>
                          <a:cs typeface="Amatic SC" panose="00000500000000000000" pitchFamily="2" charset="-79"/>
                        </a:rPr>
                        <a:t>AROUND THE WORLD</a:t>
                      </a: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0">
                <a:tc>
                  <a:txBody>
                    <a:bodyPr/>
                    <a:lstStyle/>
                    <a:p>
                      <a:pPr algn="ctr"/>
                      <a:r>
                        <a:rPr lang="en-US" sz="2400" b="1" dirty="0">
                          <a:latin typeface="Amatic SC" panose="00000500000000000000" pitchFamily="2" charset="-79"/>
                          <a:cs typeface="Amatic SC" panose="00000500000000000000" pitchFamily="2" charset="-79"/>
                        </a:rPr>
                        <a:t>Our SCHOOL Values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b="1" dirty="0">
                          <a:solidFill>
                            <a:srgbClr val="CC66FF"/>
                          </a:solidFill>
                          <a:latin typeface="Amatic SC" panose="00000500000000000000" pitchFamily="2" charset="-79"/>
                          <a:cs typeface="Amatic SC" panose="00000500000000000000" pitchFamily="2" charset="-79"/>
                        </a:rPr>
                        <a:t>Assemblies / CIRCLE TIME</a:t>
                      </a:r>
                    </a:p>
                    <a:p>
                      <a:pPr algn="ctr"/>
                      <a:endParaRPr lang="en-US" sz="500" b="1" dirty="0">
                        <a:latin typeface="Amatic SC" panose="00000500000000000000" pitchFamily="2" charset="-79"/>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0" i="0" kern="1200" dirty="0">
                          <a:solidFill>
                            <a:schemeClr val="tx1"/>
                          </a:solidFill>
                          <a:effectLst/>
                          <a:latin typeface="+mn-lt"/>
                          <a:ea typeface="+mn-ea"/>
                          <a:cs typeface="+mn-cs"/>
                        </a:rPr>
                        <a:t>These will mirror the values of our school </a:t>
                      </a:r>
                      <a:endParaRPr lang="en-US" sz="800" b="0" i="0" kern="1200" dirty="0">
                        <a:solidFill>
                          <a:schemeClr val="tx1"/>
                        </a:solidFill>
                        <a:effectLst/>
                        <a:latin typeface="+mn-lt"/>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0" i="0" kern="1200" dirty="0">
                          <a:solidFill>
                            <a:schemeClr val="tx1"/>
                          </a:solidFill>
                          <a:effectLst/>
                          <a:latin typeface="+mn-lt"/>
                          <a:ea typeface="+mn-ea"/>
                          <a:cs typeface="+mn-cs"/>
                        </a:rPr>
                        <a:t>We will ‘dip in and out of each area’ each term as and when we need to. </a:t>
                      </a:r>
                      <a:endParaRPr lang="en-GB" sz="2800" b="0" dirty="0">
                        <a:solidFill>
                          <a:schemeClr val="tx1"/>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r>
                        <a:rPr lang="en-GB" sz="1600" b="0" i="0" kern="1200" dirty="0">
                          <a:solidFill>
                            <a:schemeClr val="dk1"/>
                          </a:solidFill>
                          <a:effectLst/>
                          <a:latin typeface="+mn-lt"/>
                          <a:ea typeface="+mn-ea"/>
                          <a:cs typeface="+mn-cs"/>
                        </a:rPr>
                        <a:t>       </a:t>
                      </a:r>
                      <a:r>
                        <a:rPr lang="en-GB" sz="1600" b="0" i="0" kern="1200" dirty="0">
                          <a:solidFill>
                            <a:srgbClr val="00B050"/>
                          </a:solidFill>
                          <a:effectLst/>
                          <a:latin typeface="+mn-lt"/>
                          <a:ea typeface="+mn-ea"/>
                          <a:cs typeface="+mn-cs"/>
                        </a:rPr>
                        <a:t>RESPECT</a:t>
                      </a:r>
                    </a:p>
                    <a:p>
                      <a:r>
                        <a:rPr lang="en-GB" sz="1200" b="0" i="0" kern="1200" dirty="0">
                          <a:solidFill>
                            <a:schemeClr val="dk1"/>
                          </a:solidFill>
                          <a:effectLst/>
                          <a:latin typeface="+mn-lt"/>
                          <a:ea typeface="+mn-ea"/>
                          <a:cs typeface="+mn-cs"/>
                        </a:rPr>
                        <a:t>- We are polite, have good manners and treat everyone with respect</a:t>
                      </a:r>
                    </a:p>
                    <a:p>
                      <a:r>
                        <a:rPr lang="en-GB" sz="1200" b="0" i="0" kern="1200" dirty="0">
                          <a:solidFill>
                            <a:schemeClr val="dk1"/>
                          </a:solidFill>
                          <a:effectLst/>
                          <a:latin typeface="+mn-lt"/>
                          <a:ea typeface="+mn-ea"/>
                          <a:cs typeface="+mn-cs"/>
                        </a:rPr>
                        <a:t>- We respect every child’s right to learn and be heard</a:t>
                      </a:r>
                    </a:p>
                    <a:p>
                      <a:r>
                        <a:rPr lang="en-GB" sz="1200" b="0" i="0" kern="1200" dirty="0">
                          <a:solidFill>
                            <a:schemeClr val="dk1"/>
                          </a:solidFill>
                          <a:effectLst/>
                          <a:latin typeface="+mn-lt"/>
                          <a:ea typeface="+mn-ea"/>
                          <a:cs typeface="+mn-cs"/>
                        </a:rPr>
                        <a:t>- We show respect for each other and our surroundings</a:t>
                      </a:r>
                    </a:p>
                    <a:p>
                      <a:pPr marL="0" lvl="0" indent="0" algn="ctr">
                        <a:buFont typeface="Arial" panose="020B0604020202020204" pitchFamily="34" charset="0"/>
                        <a:buNone/>
                      </a:pPr>
                      <a:r>
                        <a:rPr lang="en-GB" sz="1200" dirty="0">
                          <a:solidFill>
                            <a:schemeClr val="tx1"/>
                          </a:solidFill>
                          <a:latin typeface="+mn-lt"/>
                        </a:rPr>
                        <a:t>. </a:t>
                      </a:r>
                    </a:p>
                    <a:p>
                      <a:pPr marL="0" lvl="0" indent="0" algn="ctr">
                        <a:buFont typeface="Arial" panose="020B0604020202020204" pitchFamily="34" charset="0"/>
                        <a:buNone/>
                      </a:pPr>
                      <a:endParaRPr lang="en-GB" sz="1200" dirty="0">
                        <a:solidFill>
                          <a:schemeClr val="tx1"/>
                        </a:solidFill>
                        <a:latin typeface="+mn-lt"/>
                      </a:endParaRPr>
                    </a:p>
                    <a:p>
                      <a:pPr algn="ctr" rtl="0" fontAlgn="base"/>
                      <a:endParaRPr lang="en-US" sz="1200" b="0" i="0" dirty="0">
                        <a:solidFill>
                          <a:schemeClr val="bg1">
                            <a:lumMod val="50000"/>
                          </a:schemeClr>
                        </a:solidFill>
                        <a:effectLst/>
                        <a:latin typeface="+mn-lt"/>
                      </a:endParaRPr>
                    </a:p>
                    <a:p>
                      <a:pPr algn="ctr" rtl="0" fontAlgn="base"/>
                      <a:r>
                        <a:rPr lang="en-US" sz="1200" b="0" i="0" dirty="0">
                          <a:solidFill>
                            <a:schemeClr val="bg1">
                              <a:lumMod val="50000"/>
                            </a:schemeClr>
                          </a:solidFill>
                          <a:effectLst/>
                          <a:latin typeface="+mn-lt"/>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r>
                        <a:rPr lang="en-GB" sz="1600" b="0" i="0" kern="1200" dirty="0">
                          <a:solidFill>
                            <a:schemeClr val="dk1"/>
                          </a:solidFill>
                          <a:effectLst/>
                          <a:latin typeface="+mn-lt"/>
                          <a:ea typeface="+mn-ea"/>
                          <a:cs typeface="+mn-cs"/>
                        </a:rPr>
                        <a:t>       </a:t>
                      </a:r>
                      <a:r>
                        <a:rPr lang="en-GB" sz="1600" b="0" i="0" kern="1200" dirty="0">
                          <a:solidFill>
                            <a:srgbClr val="00B050"/>
                          </a:solidFill>
                          <a:effectLst/>
                          <a:latin typeface="+mn-lt"/>
                          <a:ea typeface="+mn-ea"/>
                          <a:cs typeface="+mn-cs"/>
                        </a:rPr>
                        <a:t>RESPECT</a:t>
                      </a:r>
                    </a:p>
                    <a:p>
                      <a:r>
                        <a:rPr lang="en-GB" sz="1200" b="0" i="0" kern="1200" dirty="0">
                          <a:solidFill>
                            <a:schemeClr val="dk1"/>
                          </a:solidFill>
                          <a:effectLst/>
                          <a:latin typeface="+mn-lt"/>
                          <a:ea typeface="+mn-ea"/>
                          <a:cs typeface="+mn-cs"/>
                        </a:rPr>
                        <a:t>- We treat our friends with kindness and compassion</a:t>
                      </a:r>
                    </a:p>
                    <a:p>
                      <a:r>
                        <a:rPr lang="en-GB" sz="1200" b="0" i="0" kern="1200" dirty="0">
                          <a:solidFill>
                            <a:schemeClr val="dk1"/>
                          </a:solidFill>
                          <a:effectLst/>
                          <a:latin typeface="+mn-lt"/>
                          <a:ea typeface="+mn-ea"/>
                          <a:cs typeface="+mn-cs"/>
                        </a:rPr>
                        <a:t>- We develop appropriate relationships with others</a:t>
                      </a:r>
                    </a:p>
                    <a:p>
                      <a:r>
                        <a:rPr lang="en-GB" sz="1200" b="0" i="0" kern="1200" dirty="0">
                          <a:solidFill>
                            <a:schemeClr val="dk1"/>
                          </a:solidFill>
                          <a:effectLst/>
                          <a:latin typeface="+mn-lt"/>
                          <a:ea typeface="+mn-ea"/>
                          <a:cs typeface="+mn-cs"/>
                        </a:rPr>
                        <a:t>- We believe every individual is unique and special</a:t>
                      </a:r>
                    </a:p>
                    <a:p>
                      <a:pPr algn="ctr"/>
                      <a:r>
                        <a:rPr lang="en-GB" sz="1200" b="0" i="0" kern="1200" dirty="0">
                          <a:solidFill>
                            <a:schemeClr val="dk1"/>
                          </a:solidFill>
                          <a:effectLst/>
                          <a:latin typeface="+mn-lt"/>
                          <a:ea typeface="+mn-ea"/>
                          <a:cs typeface="+mn-cs"/>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r>
                        <a:rPr lang="en-GB" sz="1600" b="0" i="0" kern="1200" dirty="0">
                          <a:solidFill>
                            <a:schemeClr val="dk1"/>
                          </a:solidFill>
                          <a:effectLst/>
                          <a:latin typeface="+mn-lt"/>
                          <a:ea typeface="+mn-ea"/>
                          <a:cs typeface="+mn-cs"/>
                        </a:rPr>
                        <a:t>     </a:t>
                      </a:r>
                      <a:r>
                        <a:rPr lang="en-GB" sz="1600" b="0" i="0" kern="1200" dirty="0">
                          <a:solidFill>
                            <a:srgbClr val="00B050"/>
                          </a:solidFill>
                          <a:effectLst/>
                          <a:latin typeface="+mn-lt"/>
                          <a:ea typeface="+mn-ea"/>
                          <a:cs typeface="+mn-cs"/>
                        </a:rPr>
                        <a:t>RESILIENCE</a:t>
                      </a:r>
                    </a:p>
                    <a:p>
                      <a:r>
                        <a:rPr lang="en-GB" sz="1200" b="0" i="0" kern="1200" dirty="0">
                          <a:solidFill>
                            <a:schemeClr val="dk1"/>
                          </a:solidFill>
                          <a:effectLst/>
                          <a:latin typeface="+mn-lt"/>
                          <a:ea typeface="+mn-ea"/>
                          <a:cs typeface="+mn-cs"/>
                        </a:rPr>
                        <a:t>- We try hard and are proud of all that we achieve</a:t>
                      </a:r>
                    </a:p>
                    <a:p>
                      <a:pPr marL="171450" indent="-171450">
                        <a:buFontTx/>
                        <a:buChar char="-"/>
                      </a:pPr>
                      <a:r>
                        <a:rPr lang="en-GB" sz="1200" b="0" i="0" kern="1200" dirty="0">
                          <a:solidFill>
                            <a:schemeClr val="dk1"/>
                          </a:solidFill>
                          <a:effectLst/>
                          <a:latin typeface="+mn-lt"/>
                          <a:ea typeface="+mn-ea"/>
                          <a:cs typeface="+mn-cs"/>
                        </a:rPr>
                        <a:t>We have high expectations for everyone</a:t>
                      </a:r>
                    </a:p>
                    <a:p>
                      <a:pPr marL="171450" indent="-171450">
                        <a:buFontTx/>
                        <a:buChar char="-"/>
                      </a:pPr>
                      <a:r>
                        <a:rPr lang="en-GB" sz="1200" b="0" i="0" kern="1200" dirty="0">
                          <a:solidFill>
                            <a:schemeClr val="dk1"/>
                          </a:solidFill>
                          <a:effectLst/>
                          <a:latin typeface="+mn-lt"/>
                          <a:ea typeface="+mn-ea"/>
                          <a:cs typeface="+mn-cs"/>
                        </a:rPr>
                        <a:t>We practise independence, resilience, resourcefulness and reflectiveness</a:t>
                      </a:r>
                      <a:endParaRPr lang="en-GB" sz="1600" b="0" i="0" kern="1200" dirty="0">
                        <a:solidFill>
                          <a:schemeClr val="dk1"/>
                        </a:solidFill>
                        <a:effectLst/>
                        <a:latin typeface="+mn-lt"/>
                        <a:ea typeface="+mn-ea"/>
                        <a:cs typeface="+mn-cs"/>
                      </a:endParaRPr>
                    </a:p>
                    <a:p>
                      <a:pPr marL="0" indent="0" algn="ctr">
                        <a:buFont typeface="Arial" panose="020B0604020202020204" pitchFamily="34" charset="0"/>
                        <a:buNone/>
                      </a:pPr>
                      <a:r>
                        <a:rPr lang="en-GB" sz="1200" dirty="0">
                          <a:solidFill>
                            <a:schemeClr val="tx1"/>
                          </a:solidFill>
                          <a:latin typeface="+mn-lt"/>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indent="0">
                        <a:buFontTx/>
                        <a:buNone/>
                      </a:pPr>
                      <a:r>
                        <a:rPr lang="en-GB" sz="1600" b="0" i="0" kern="1200" dirty="0">
                          <a:solidFill>
                            <a:schemeClr val="dk1"/>
                          </a:solidFill>
                          <a:effectLst/>
                          <a:latin typeface="+mn-lt"/>
                          <a:ea typeface="+mn-ea"/>
                          <a:cs typeface="+mn-cs"/>
                        </a:rPr>
                        <a:t>     HONESTY</a:t>
                      </a:r>
                    </a:p>
                    <a:p>
                      <a:pPr marL="0" indent="0">
                        <a:buFontTx/>
                        <a:buNone/>
                      </a:pPr>
                      <a:r>
                        <a:rPr lang="en-GB" sz="1200" b="0" i="0" kern="1200" dirty="0">
                          <a:solidFill>
                            <a:schemeClr val="dk1"/>
                          </a:solidFill>
                          <a:effectLst/>
                          <a:latin typeface="+mn-lt"/>
                          <a:ea typeface="+mn-ea"/>
                          <a:cs typeface="+mn-cs"/>
                        </a:rPr>
                        <a:t>- We tell the truth and make the right choices</a:t>
                      </a:r>
                    </a:p>
                    <a:p>
                      <a:r>
                        <a:rPr lang="en-GB" sz="1200" b="0" i="0" kern="1200" dirty="0">
                          <a:solidFill>
                            <a:schemeClr val="dk1"/>
                          </a:solidFill>
                          <a:effectLst/>
                          <a:latin typeface="+mn-lt"/>
                          <a:ea typeface="+mn-ea"/>
                          <a:cs typeface="+mn-cs"/>
                        </a:rPr>
                        <a:t>- We learn what is ‘right’ and ‘wrong’</a:t>
                      </a:r>
                    </a:p>
                    <a:p>
                      <a:r>
                        <a:rPr lang="en-GB" sz="1200" b="0" i="0" kern="1200" dirty="0">
                          <a:solidFill>
                            <a:schemeClr val="dk1"/>
                          </a:solidFill>
                          <a:effectLst/>
                          <a:latin typeface="+mn-lt"/>
                          <a:ea typeface="+mn-ea"/>
                          <a:cs typeface="+mn-cs"/>
                        </a:rPr>
                        <a:t>- We aim to be reliable and trustworthy</a:t>
                      </a:r>
                    </a:p>
                    <a:p>
                      <a:pPr algn="ctr" rtl="0" fontAlgn="base"/>
                      <a:r>
                        <a:rPr lang="en-US" sz="1200" b="0" i="0" dirty="0">
                          <a:solidFill>
                            <a:schemeClr val="bg1">
                              <a:lumMod val="50000"/>
                            </a:schemeClr>
                          </a:solidFill>
                          <a:effectLst/>
                          <a:latin typeface="+mn-lt"/>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r>
                        <a:rPr lang="en-GB" sz="1600" b="0" i="0" kern="1200" dirty="0">
                          <a:solidFill>
                            <a:schemeClr val="dk1"/>
                          </a:solidFill>
                          <a:effectLst/>
                          <a:latin typeface="+mn-lt"/>
                          <a:ea typeface="+mn-ea"/>
                          <a:cs typeface="+mn-cs"/>
                        </a:rPr>
                        <a:t>    EQUALITY</a:t>
                      </a:r>
                    </a:p>
                    <a:p>
                      <a:r>
                        <a:rPr lang="en-GB" sz="1200" b="0" i="0" kern="1200" dirty="0">
                          <a:solidFill>
                            <a:schemeClr val="dk1"/>
                          </a:solidFill>
                          <a:effectLst/>
                          <a:latin typeface="+mn-lt"/>
                          <a:ea typeface="+mn-ea"/>
                          <a:cs typeface="+mn-cs"/>
                        </a:rPr>
                        <a:t>- We make sure that everyone is treated fairly and equally</a:t>
                      </a:r>
                    </a:p>
                    <a:p>
                      <a:r>
                        <a:rPr lang="en-GB" sz="1200" b="0" i="0" kern="1200" dirty="0">
                          <a:solidFill>
                            <a:schemeClr val="dk1"/>
                          </a:solidFill>
                          <a:effectLst/>
                          <a:latin typeface="+mn-lt"/>
                          <a:ea typeface="+mn-ea"/>
                          <a:cs typeface="+mn-cs"/>
                        </a:rPr>
                        <a:t>- We seek to build a sense of positive self-esteem and self-worth</a:t>
                      </a:r>
                    </a:p>
                    <a:p>
                      <a:r>
                        <a:rPr lang="en-GB" sz="1200" b="0" i="0" kern="1200" dirty="0">
                          <a:solidFill>
                            <a:schemeClr val="dk1"/>
                          </a:solidFill>
                          <a:effectLst/>
                          <a:latin typeface="+mn-lt"/>
                          <a:ea typeface="+mn-ea"/>
                          <a:cs typeface="+mn-cs"/>
                        </a:rPr>
                        <a:t>- We ensure all children are given equal opportunities to access the Thames View Curriculum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r>
                        <a:rPr lang="en-GB" sz="1600" b="0" i="0" kern="1200" dirty="0">
                          <a:solidFill>
                            <a:srgbClr val="00B050"/>
                          </a:solidFill>
                          <a:effectLst/>
                          <a:latin typeface="+mn-lt"/>
                          <a:ea typeface="+mn-ea"/>
                          <a:cs typeface="+mn-cs"/>
                        </a:rPr>
                        <a:t>   RESPONSIBILITY</a:t>
                      </a:r>
                    </a:p>
                    <a:p>
                      <a:r>
                        <a:rPr lang="en-GB" sz="1200" b="0" i="0" kern="1200" dirty="0">
                          <a:solidFill>
                            <a:schemeClr val="dk1"/>
                          </a:solidFill>
                          <a:effectLst/>
                          <a:latin typeface="+mn-lt"/>
                          <a:ea typeface="+mn-ea"/>
                          <a:cs typeface="+mn-cs"/>
                        </a:rPr>
                        <a:t>- We take responsibility for our own learning and behaviour</a:t>
                      </a:r>
                    </a:p>
                    <a:p>
                      <a:r>
                        <a:rPr lang="en-GB" sz="1200" b="0" i="0" kern="1200" dirty="0">
                          <a:solidFill>
                            <a:schemeClr val="dk1"/>
                          </a:solidFill>
                          <a:effectLst/>
                          <a:latin typeface="+mn-lt"/>
                          <a:ea typeface="+mn-ea"/>
                          <a:cs typeface="+mn-cs"/>
                        </a:rPr>
                        <a:t>- We are responsible for our own choices and actions</a:t>
                      </a:r>
                    </a:p>
                    <a:p>
                      <a:r>
                        <a:rPr lang="en-GB" sz="1200" b="0" i="0" kern="1200" dirty="0">
                          <a:solidFill>
                            <a:schemeClr val="dk1"/>
                          </a:solidFill>
                          <a:effectLst/>
                          <a:latin typeface="+mn-lt"/>
                          <a:ea typeface="+mn-ea"/>
                          <a:cs typeface="+mn-cs"/>
                        </a:rPr>
                        <a:t>- We encourage everyone to take responsibility for their personal safety</a:t>
                      </a:r>
                    </a:p>
                    <a:p>
                      <a:endParaRPr lang="en-GB" sz="1200" b="0" i="0" kern="1200" dirty="0">
                        <a:solidFill>
                          <a:schemeClr val="dk1"/>
                        </a:solidFill>
                        <a:effectLst/>
                        <a:latin typeface="+mn-lt"/>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860817584"/>
                  </a:ext>
                </a:extLst>
              </a:tr>
              <a:tr h="989017">
                <a:tc>
                  <a:txBody>
                    <a:bodyPr/>
                    <a:lstStyle/>
                    <a:p>
                      <a:pPr algn="ctr"/>
                      <a:r>
                        <a:rPr lang="en-US" sz="2400" b="1" dirty="0">
                          <a:latin typeface="Amatic SC" panose="00000500000000000000" pitchFamily="2" charset="-79"/>
                          <a:cs typeface="Amatic SC" panose="00000500000000000000" pitchFamily="2" charset="-79"/>
                        </a:rPr>
                        <a:t>Assessment opportunities </a:t>
                      </a:r>
                      <a:endParaRPr lang="en-GB" sz="24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1050" dirty="0">
                          <a:solidFill>
                            <a:schemeClr val="tx1"/>
                          </a:solidFill>
                          <a:latin typeface="+mn-lt"/>
                          <a:cs typeface="Amatic SC" panose="00000500000000000000" pitchFamily="2" charset="-79"/>
                        </a:rPr>
                        <a:t>Nursery and Reception Baseline/Assessments </a:t>
                      </a:r>
                      <a:r>
                        <a:rPr lang="en-US" sz="1050" dirty="0" err="1">
                          <a:solidFill>
                            <a:schemeClr val="tx1"/>
                          </a:solidFill>
                          <a:latin typeface="+mn-lt"/>
                          <a:cs typeface="Amatic SC" panose="00000500000000000000" pitchFamily="2" charset="-79"/>
                        </a:rPr>
                        <a:t>O’track</a:t>
                      </a:r>
                      <a:endParaRPr lang="en-US"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National Baseline data by end of term</a:t>
                      </a:r>
                    </a:p>
                    <a:p>
                      <a:pPr algn="ctr"/>
                      <a:r>
                        <a:rPr lang="en-US" sz="1050" dirty="0">
                          <a:solidFill>
                            <a:schemeClr val="tx1"/>
                          </a:solidFill>
                          <a:latin typeface="+mn-lt"/>
                          <a:cs typeface="Amatic SC" panose="00000500000000000000" pitchFamily="2" charset="-79"/>
                        </a:rPr>
                        <a:t>Phonic Intervention groups</a:t>
                      </a:r>
                    </a:p>
                    <a:p>
                      <a:pPr algn="ctr"/>
                      <a:r>
                        <a:rPr lang="en-US" sz="1050" dirty="0">
                          <a:solidFill>
                            <a:schemeClr val="tx1"/>
                          </a:solidFill>
                          <a:latin typeface="+mn-lt"/>
                          <a:cs typeface="Amatic SC" panose="00000500000000000000" pitchFamily="2" charset="-79"/>
                        </a:rPr>
                        <a:t>Leuven's scale</a:t>
                      </a:r>
                      <a:endParaRPr lang="en-GB"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1050" dirty="0">
                          <a:solidFill>
                            <a:schemeClr val="tx1"/>
                          </a:solidFill>
                          <a:latin typeface="+mn-lt"/>
                          <a:cs typeface="Amatic SC" panose="00000500000000000000" pitchFamily="2" charset="-79"/>
                        </a:rPr>
                        <a:t>On going assessments</a:t>
                      </a:r>
                    </a:p>
                    <a:p>
                      <a:pPr algn="ctr"/>
                      <a:r>
                        <a:rPr lang="en-US" sz="1050" dirty="0">
                          <a:solidFill>
                            <a:schemeClr val="tx1"/>
                          </a:solidFill>
                          <a:latin typeface="+mn-lt"/>
                          <a:cs typeface="Amatic SC" panose="00000500000000000000" pitchFamily="2" charset="-79"/>
                        </a:rPr>
                        <a:t>Baseline analysis </a:t>
                      </a:r>
                    </a:p>
                    <a:p>
                      <a:pPr algn="ctr"/>
                      <a:r>
                        <a:rPr lang="en-US" sz="1050" dirty="0">
                          <a:solidFill>
                            <a:schemeClr val="tx1"/>
                          </a:solidFill>
                          <a:latin typeface="+mn-lt"/>
                          <a:cs typeface="Amatic SC" panose="00000500000000000000" pitchFamily="2" charset="-79"/>
                        </a:rPr>
                        <a:t>Pupil progress meetings</a:t>
                      </a:r>
                    </a:p>
                    <a:p>
                      <a:pPr algn="ctr"/>
                      <a:r>
                        <a:rPr lang="en-US" sz="1050" dirty="0">
                          <a:solidFill>
                            <a:schemeClr val="tx1"/>
                          </a:solidFill>
                          <a:latin typeface="+mn-lt"/>
                          <a:cs typeface="Amatic SC" panose="00000500000000000000" pitchFamily="2" charset="-79"/>
                        </a:rPr>
                        <a:t>Parents evening info </a:t>
                      </a:r>
                    </a:p>
                    <a:p>
                      <a:pPr algn="ctr"/>
                      <a:r>
                        <a:rPr lang="en-US" sz="1050" dirty="0">
                          <a:solidFill>
                            <a:schemeClr val="tx1"/>
                          </a:solidFill>
                          <a:latin typeface="+mn-lt"/>
                          <a:cs typeface="Amatic SC" panose="00000500000000000000" pitchFamily="2" charset="-79"/>
                        </a:rPr>
                        <a:t>EYFS team meetings </a:t>
                      </a:r>
                    </a:p>
                    <a:p>
                      <a:pPr algn="ctr"/>
                      <a:r>
                        <a:rPr lang="en-US" sz="1050" dirty="0">
                          <a:solidFill>
                            <a:schemeClr val="tx1"/>
                          </a:solidFill>
                          <a:latin typeface="+mn-lt"/>
                          <a:cs typeface="Amatic SC" panose="00000500000000000000" pitchFamily="2" charset="-79"/>
                        </a:rPr>
                        <a:t>Internal moderation </a:t>
                      </a:r>
                    </a:p>
                    <a:p>
                      <a:pPr algn="ctr"/>
                      <a:r>
                        <a:rPr lang="en-US" sz="1050" dirty="0" err="1">
                          <a:solidFill>
                            <a:schemeClr val="tx1"/>
                          </a:solidFill>
                          <a:latin typeface="+mn-lt"/>
                          <a:cs typeface="Amatic SC" panose="00000500000000000000" pitchFamily="2" charset="-79"/>
                        </a:rPr>
                        <a:t>O’track</a:t>
                      </a:r>
                      <a:r>
                        <a:rPr lang="en-US" sz="1050" dirty="0">
                          <a:solidFill>
                            <a:schemeClr val="tx1"/>
                          </a:solidFill>
                          <a:latin typeface="+mn-lt"/>
                          <a:cs typeface="Amatic SC" panose="00000500000000000000" pitchFamily="2" charset="-79"/>
                        </a:rPr>
                        <a:t> data</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GB" sz="1050" dirty="0">
                          <a:solidFill>
                            <a:schemeClr val="tx1"/>
                          </a:solidFill>
                          <a:latin typeface="+mn-lt"/>
                          <a:cs typeface="Amatic SC" panose="00000500000000000000" pitchFamily="2" charset="-79"/>
                        </a:rPr>
                        <a:t>GLD Projections for EOY</a:t>
                      </a:r>
                    </a:p>
                    <a:p>
                      <a:pPr algn="ctr"/>
                      <a:r>
                        <a:rPr lang="en-GB" sz="1050" dirty="0">
                          <a:solidFill>
                            <a:schemeClr val="tx1"/>
                          </a:solidFill>
                          <a:latin typeface="+mn-lt"/>
                          <a:cs typeface="Amatic SC" panose="00000500000000000000" pitchFamily="2" charset="-79"/>
                        </a:rPr>
                        <a:t>Trust moderation</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EYFS team meetings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internal moderations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Pupil progress meetings</a:t>
                      </a:r>
                      <a:endParaRPr lang="en-GB" sz="1050" dirty="0">
                        <a:solidFill>
                          <a:schemeClr val="tx1"/>
                        </a:solidFill>
                        <a:latin typeface="+mn-lt"/>
                        <a:cs typeface="Amatic SC" panose="00000500000000000000" pitchFamily="2" charset="-79"/>
                      </a:endParaRPr>
                    </a:p>
                    <a:p>
                      <a:pPr algn="ctr"/>
                      <a:r>
                        <a:rPr lang="en-GB" sz="1050" dirty="0">
                          <a:solidFill>
                            <a:schemeClr val="tx1"/>
                          </a:solidFill>
                          <a:latin typeface="+mn-lt"/>
                          <a:cs typeface="Amatic SC" panose="00000500000000000000" pitchFamily="2" charset="-79"/>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050" dirty="0">
                          <a:solidFill>
                            <a:schemeClr val="tx1"/>
                          </a:solidFill>
                          <a:latin typeface="+mn-lt"/>
                          <a:cs typeface="Amatic SC" panose="00000500000000000000" pitchFamily="2" charset="-79"/>
                        </a:rPr>
                        <a:t>On going assessments</a:t>
                      </a:r>
                    </a:p>
                    <a:p>
                      <a:pPr algn="ctr"/>
                      <a:r>
                        <a:rPr lang="en-US" sz="1050" dirty="0">
                          <a:solidFill>
                            <a:schemeClr val="tx1"/>
                          </a:solidFill>
                          <a:latin typeface="+mn-lt"/>
                          <a:cs typeface="Amatic SC" panose="00000500000000000000" pitchFamily="2" charset="-79"/>
                        </a:rPr>
                        <a:t>Pupil progress meetings</a:t>
                      </a:r>
                    </a:p>
                    <a:p>
                      <a:pPr algn="ctr"/>
                      <a:r>
                        <a:rPr lang="en-US" sz="1050" dirty="0">
                          <a:solidFill>
                            <a:schemeClr val="tx1"/>
                          </a:solidFill>
                          <a:latin typeface="+mn-lt"/>
                          <a:cs typeface="Amatic SC" panose="00000500000000000000" pitchFamily="2" charset="-79"/>
                        </a:rPr>
                        <a:t>Parents evening info </a:t>
                      </a:r>
                    </a:p>
                    <a:p>
                      <a:pPr algn="ctr"/>
                      <a:r>
                        <a:rPr lang="en-US" sz="1050" dirty="0">
                          <a:solidFill>
                            <a:schemeClr val="tx1"/>
                          </a:solidFill>
                          <a:latin typeface="+mn-lt"/>
                          <a:cs typeface="Amatic SC" panose="00000500000000000000" pitchFamily="2" charset="-79"/>
                        </a:rPr>
                        <a:t>EYFS team meetings</a:t>
                      </a:r>
                    </a:p>
                    <a:p>
                      <a:pPr algn="ctr"/>
                      <a:r>
                        <a:rPr lang="en-US" sz="1050" dirty="0" err="1">
                          <a:solidFill>
                            <a:schemeClr val="tx1"/>
                          </a:solidFill>
                          <a:latin typeface="+mn-lt"/>
                          <a:cs typeface="Amatic SC" panose="00000500000000000000" pitchFamily="2" charset="-79"/>
                        </a:rPr>
                        <a:t>O’track</a:t>
                      </a:r>
                      <a:r>
                        <a:rPr lang="en-US" sz="1050" dirty="0">
                          <a:solidFill>
                            <a:schemeClr val="tx1"/>
                          </a:solidFill>
                          <a:latin typeface="+mn-lt"/>
                          <a:cs typeface="Amatic SC" panose="00000500000000000000" pitchFamily="2" charset="-79"/>
                        </a:rPr>
                        <a:t> data</a:t>
                      </a:r>
                    </a:p>
                    <a:p>
                      <a:pPr algn="ctr"/>
                      <a:endParaRPr lang="en-GB"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GB" sz="1050" dirty="0">
                          <a:solidFill>
                            <a:schemeClr val="tx1"/>
                          </a:solidFill>
                          <a:latin typeface="+mn-lt"/>
                          <a:cs typeface="Amatic SC" panose="00000500000000000000" pitchFamily="2" charset="-79"/>
                        </a:rPr>
                        <a:t>Trust moderation </a:t>
                      </a:r>
                    </a:p>
                    <a:p>
                      <a:pPr algn="ctr"/>
                      <a:r>
                        <a:rPr lang="en-GB" sz="1050" dirty="0">
                          <a:solidFill>
                            <a:schemeClr val="tx1"/>
                          </a:solidFill>
                          <a:latin typeface="+mn-lt"/>
                          <a:cs typeface="Amatic SC" panose="00000500000000000000" pitchFamily="2" charset="-79"/>
                        </a:rPr>
                        <a:t>Internal moderations</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EYFS team meetings </a:t>
                      </a:r>
                      <a:endParaRPr lang="en-GB" sz="1050" dirty="0">
                        <a:solidFill>
                          <a:schemeClr val="tx1"/>
                        </a:solidFill>
                        <a:latin typeface="+mn-lt"/>
                        <a:cs typeface="Amatic SC" panose="00000500000000000000" pitchFamily="2" charset="-79"/>
                      </a:endParaRPr>
                    </a:p>
                    <a:p>
                      <a:pPr algn="ctr"/>
                      <a:endParaRPr lang="en-GB" sz="1050" dirty="0">
                        <a:solidFill>
                          <a:schemeClr val="tx1"/>
                        </a:solidFill>
                        <a:latin typeface="+mn-lt"/>
                        <a:cs typeface="Amatic SC" panose="00000500000000000000" pitchFamily="2" charset="-79"/>
                      </a:endParaRPr>
                    </a:p>
                    <a:p>
                      <a:pPr algn="ctr"/>
                      <a:endParaRPr lang="en-US"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1050" dirty="0">
                          <a:solidFill>
                            <a:schemeClr val="tx1"/>
                          </a:solidFill>
                          <a:latin typeface="+mn-lt"/>
                          <a:cs typeface="Amatic SC" panose="00000500000000000000" pitchFamily="2" charset="-79"/>
                        </a:rPr>
                        <a:t>Pupil progress meetings</a:t>
                      </a:r>
                    </a:p>
                    <a:p>
                      <a:pPr algn="ctr"/>
                      <a:r>
                        <a:rPr lang="en-US" sz="1050" dirty="0">
                          <a:solidFill>
                            <a:schemeClr val="tx1"/>
                          </a:solidFill>
                          <a:latin typeface="+mn-lt"/>
                          <a:cs typeface="Amatic SC" panose="00000500000000000000" pitchFamily="2" charset="-79"/>
                        </a:rPr>
                        <a:t>Parents evening info </a:t>
                      </a:r>
                    </a:p>
                    <a:p>
                      <a:pPr algn="ctr"/>
                      <a:r>
                        <a:rPr lang="en-US" sz="1050" dirty="0">
                          <a:solidFill>
                            <a:schemeClr val="tx1"/>
                          </a:solidFill>
                          <a:latin typeface="+mn-lt"/>
                          <a:cs typeface="Amatic SC" panose="00000500000000000000" pitchFamily="2" charset="-79"/>
                        </a:rPr>
                        <a:t>EYFS team meetings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err="1">
                          <a:solidFill>
                            <a:schemeClr val="tx1"/>
                          </a:solidFill>
                          <a:latin typeface="+mn-lt"/>
                          <a:cs typeface="Amatic SC" panose="00000500000000000000" pitchFamily="2" charset="-79"/>
                        </a:rPr>
                        <a:t>O’track</a:t>
                      </a:r>
                      <a:r>
                        <a:rPr lang="en-US" sz="1050" dirty="0">
                          <a:solidFill>
                            <a:schemeClr val="tx1"/>
                          </a:solidFill>
                          <a:latin typeface="+mn-lt"/>
                          <a:cs typeface="Amatic SC" panose="00000500000000000000" pitchFamily="2" charset="-79"/>
                        </a:rPr>
                        <a:t> data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1</a:t>
                      </a:r>
                      <a:r>
                        <a:rPr lang="en-US" sz="1050" baseline="30000" dirty="0">
                          <a:solidFill>
                            <a:schemeClr val="tx1"/>
                          </a:solidFill>
                          <a:latin typeface="+mn-lt"/>
                          <a:cs typeface="Amatic SC" panose="00000500000000000000" pitchFamily="2" charset="-79"/>
                        </a:rPr>
                        <a:t>st</a:t>
                      </a:r>
                      <a:r>
                        <a:rPr lang="en-US" sz="1050" dirty="0">
                          <a:solidFill>
                            <a:schemeClr val="tx1"/>
                          </a:solidFill>
                          <a:latin typeface="+mn-lt"/>
                          <a:cs typeface="Amatic SC" panose="00000500000000000000" pitchFamily="2" charset="-79"/>
                        </a:rPr>
                        <a:t> 20 words Phonic check </a:t>
                      </a:r>
                      <a:endParaRPr lang="en-GB" sz="1050" dirty="0">
                        <a:solidFill>
                          <a:schemeClr val="tx1"/>
                        </a:solidFill>
                        <a:latin typeface="+mn-lt"/>
                        <a:cs typeface="Amatic SC" panose="00000500000000000000" pitchFamily="2" charset="-79"/>
                      </a:endParaRPr>
                    </a:p>
                    <a:p>
                      <a:pPr algn="ctr"/>
                      <a:r>
                        <a:rPr lang="en-GB" sz="1050" dirty="0">
                          <a:solidFill>
                            <a:schemeClr val="tx1"/>
                          </a:solidFill>
                          <a:latin typeface="+mn-lt"/>
                          <a:cs typeface="Amatic SC" panose="00000500000000000000" pitchFamily="2" charset="-79"/>
                        </a:rPr>
                        <a:t>EOY data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r h="774966">
                <a:tc>
                  <a:txBody>
                    <a:bodyPr/>
                    <a:lstStyle/>
                    <a:p>
                      <a:pPr algn="ctr"/>
                      <a:r>
                        <a:rPr lang="en-US" sz="2400" b="1" dirty="0">
                          <a:latin typeface="Amatic SC" panose="00000500000000000000" pitchFamily="2" charset="-79"/>
                          <a:cs typeface="Amatic SC" panose="00000500000000000000" pitchFamily="2" charset="-79"/>
                        </a:rPr>
                        <a:t>Parental </a:t>
                      </a:r>
                    </a:p>
                    <a:p>
                      <a:pPr algn="ctr"/>
                      <a:r>
                        <a:rPr lang="en-US" sz="2400" b="1" dirty="0">
                          <a:latin typeface="Amatic SC" panose="00000500000000000000" pitchFamily="2" charset="-79"/>
                          <a:cs typeface="Amatic SC" panose="00000500000000000000" pitchFamily="2" charset="-79"/>
                        </a:rPr>
                        <a:t>Involvement </a:t>
                      </a:r>
                      <a:endParaRPr lang="en-GB" sz="24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1050" dirty="0">
                          <a:solidFill>
                            <a:schemeClr val="tx1"/>
                          </a:solidFill>
                          <a:latin typeface="+mn-lt"/>
                          <a:cs typeface="Amatic SC" panose="00000500000000000000" pitchFamily="2" charset="-79"/>
                        </a:rPr>
                        <a:t>Staggered Start </a:t>
                      </a:r>
                    </a:p>
                    <a:p>
                      <a:pPr algn="ctr"/>
                      <a:r>
                        <a:rPr lang="en-US" sz="1050" dirty="0">
                          <a:solidFill>
                            <a:schemeClr val="tx1"/>
                          </a:solidFill>
                          <a:latin typeface="+mn-lt"/>
                          <a:cs typeface="Amatic SC" panose="00000500000000000000" pitchFamily="2" charset="-79"/>
                        </a:rPr>
                        <a:t>Home visits</a:t>
                      </a:r>
                    </a:p>
                    <a:p>
                      <a:pPr algn="ctr"/>
                      <a:r>
                        <a:rPr lang="en-US" sz="1050" dirty="0">
                          <a:solidFill>
                            <a:schemeClr val="tx1"/>
                          </a:solidFill>
                          <a:latin typeface="+mn-lt"/>
                          <a:cs typeface="Amatic SC" panose="00000500000000000000" pitchFamily="2" charset="-79"/>
                        </a:rPr>
                        <a:t>Harvest Assembly </a:t>
                      </a:r>
                    </a:p>
                    <a:p>
                      <a:pPr algn="ctr"/>
                      <a:r>
                        <a:rPr lang="en-US" sz="1050" dirty="0">
                          <a:solidFill>
                            <a:schemeClr val="tx1"/>
                          </a:solidFill>
                          <a:latin typeface="+mn-lt"/>
                          <a:cs typeface="Amatic SC" panose="00000500000000000000" pitchFamily="2" charset="-79"/>
                        </a:rPr>
                        <a:t> </a:t>
                      </a:r>
                      <a:r>
                        <a:rPr lang="en-GB" sz="1050" kern="1200" dirty="0">
                          <a:solidFill>
                            <a:schemeClr val="dk1"/>
                          </a:solidFill>
                          <a:effectLst/>
                          <a:latin typeface="+mn-lt"/>
                          <a:ea typeface="+mn-ea"/>
                          <a:cs typeface="+mn-cs"/>
                        </a:rPr>
                        <a:t>Tapestry set up</a:t>
                      </a:r>
                    </a:p>
                    <a:p>
                      <a:pPr algn="ctr"/>
                      <a:r>
                        <a:rPr lang="en-GB" sz="1050" kern="1200" dirty="0">
                          <a:solidFill>
                            <a:schemeClr val="dk1"/>
                          </a:solidFill>
                          <a:effectLst/>
                          <a:latin typeface="+mn-lt"/>
                          <a:ea typeface="+mn-ea"/>
                          <a:cs typeface="+mn-cs"/>
                        </a:rPr>
                        <a:t>Questionnaires</a:t>
                      </a:r>
                      <a:endParaRPr lang="en-GB"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GB" sz="1050" kern="1200" dirty="0">
                          <a:solidFill>
                            <a:schemeClr val="dk1"/>
                          </a:solidFill>
                          <a:effectLst/>
                          <a:latin typeface="+mn-lt"/>
                          <a:ea typeface="+mn-ea"/>
                          <a:cs typeface="+mn-cs"/>
                        </a:rPr>
                        <a:t>Tapestry</a:t>
                      </a:r>
                    </a:p>
                    <a:p>
                      <a:pPr algn="ctr"/>
                      <a:r>
                        <a:rPr lang="en-GB" sz="1050" kern="1200" dirty="0">
                          <a:solidFill>
                            <a:schemeClr val="dk1"/>
                          </a:solidFill>
                          <a:effectLst/>
                          <a:latin typeface="+mn-lt"/>
                          <a:ea typeface="+mn-ea"/>
                          <a:cs typeface="+mn-cs"/>
                        </a:rPr>
                        <a:t>Art Day</a:t>
                      </a:r>
                    </a:p>
                    <a:p>
                      <a:pPr algn="ctr"/>
                      <a:r>
                        <a:rPr lang="en-GB" sz="1050" kern="1200" dirty="0">
                          <a:solidFill>
                            <a:schemeClr val="dk1"/>
                          </a:solidFill>
                          <a:effectLst/>
                          <a:latin typeface="+mn-lt"/>
                          <a:ea typeface="+mn-ea"/>
                          <a:cs typeface="+mn-cs"/>
                        </a:rPr>
                        <a:t>Phonic lessons</a:t>
                      </a:r>
                    </a:p>
                    <a:p>
                      <a:pPr algn="ctr"/>
                      <a:r>
                        <a:rPr lang="en-US" sz="1050" dirty="0">
                          <a:solidFill>
                            <a:schemeClr val="tx1"/>
                          </a:solidFill>
                          <a:latin typeface="+mn-lt"/>
                          <a:cs typeface="Amatic SC" panose="00000500000000000000" pitchFamily="2" charset="-79"/>
                        </a:rPr>
                        <a:t>Nativity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Parents Evening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GB" sz="1050" kern="1200" dirty="0">
                          <a:solidFill>
                            <a:schemeClr val="dk1"/>
                          </a:solidFill>
                          <a:effectLst/>
                          <a:latin typeface="+mn-lt"/>
                          <a:ea typeface="+mn-ea"/>
                          <a:cs typeface="+mn-cs"/>
                        </a:rPr>
                        <a:t>Tapestry</a:t>
                      </a:r>
                    </a:p>
                    <a:p>
                      <a:pPr algn="ctr"/>
                      <a:r>
                        <a:rPr lang="en-GB" sz="1050" kern="1200" dirty="0">
                          <a:solidFill>
                            <a:schemeClr val="dk1"/>
                          </a:solidFill>
                          <a:effectLst/>
                          <a:latin typeface="+mn-lt"/>
                          <a:ea typeface="+mn-ea"/>
                          <a:cs typeface="+mn-cs"/>
                        </a:rPr>
                        <a:t>Parent/Carer readers introduced</a:t>
                      </a:r>
                    </a:p>
                    <a:p>
                      <a:pPr algn="ctr"/>
                      <a:r>
                        <a:rPr lang="en-GB" sz="1050" kern="1200" dirty="0">
                          <a:solidFill>
                            <a:schemeClr val="dk1"/>
                          </a:solidFill>
                          <a:effectLst/>
                          <a:latin typeface="+mn-lt"/>
                          <a:ea typeface="+mn-ea"/>
                          <a:cs typeface="+mn-cs"/>
                        </a:rPr>
                        <a:t>Questionnaires</a:t>
                      </a:r>
                    </a:p>
                    <a:p>
                      <a:pPr algn="ctr"/>
                      <a:r>
                        <a:rPr lang="en-GB" sz="1050" kern="1200" dirty="0">
                          <a:solidFill>
                            <a:schemeClr val="dk1"/>
                          </a:solidFill>
                          <a:effectLst/>
                          <a:latin typeface="+mn-lt"/>
                          <a:ea typeface="+mn-ea"/>
                          <a:cs typeface="+mn-cs"/>
                        </a:rPr>
                        <a:t>Maths workshops</a:t>
                      </a:r>
                      <a:endParaRPr lang="en-US"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Tapestry</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Parents Evening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Parent readers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Tapestry</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Come and take a look –Maths Day</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School Trip</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Questionnaires</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Parent readers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Tapestry</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Parent Consultations</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Sports Day</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Class Assembly</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Parent readers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984788128"/>
                  </a:ext>
                </a:extLst>
              </a:tr>
            </a:tbl>
          </a:graphicData>
        </a:graphic>
      </p:graphicFrame>
    </p:spTree>
    <p:custDataLst>
      <p:tags r:id="rId1"/>
    </p:custDataLst>
    <p:extLst>
      <p:ext uri="{BB962C8B-B14F-4D97-AF65-F5344CB8AC3E}">
        <p14:creationId xmlns:p14="http://schemas.microsoft.com/office/powerpoint/2010/main" val="44798673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panose="00000500000000000000" pitchFamily="2" charset="-79"/>
                <a:cs typeface="Amatic SC" panose="00000500000000000000" pitchFamily="2" charset="-79"/>
              </a:rPr>
              <a:t>Reception Long Term Plan 25-26</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1831074019"/>
              </p:ext>
            </p:extLst>
          </p:nvPr>
        </p:nvGraphicFramePr>
        <p:xfrm>
          <a:off x="197738" y="719663"/>
          <a:ext cx="11796523" cy="5715000"/>
        </p:xfrm>
        <a:graphic>
          <a:graphicData uri="http://schemas.openxmlformats.org/drawingml/2006/table">
            <a:tbl>
              <a:tblPr firstRow="1" bandRow="1">
                <a:tableStyleId>{5C22544A-7EE6-4342-B048-85BDC9FD1C3A}</a:tableStyleId>
              </a:tblPr>
              <a:tblGrid>
                <a:gridCol w="1735869">
                  <a:extLst>
                    <a:ext uri="{9D8B030D-6E8A-4147-A177-3AD203B41FA5}">
                      <a16:colId xmlns:a16="http://schemas.microsoft.com/office/drawing/2014/main" val="385991600"/>
                    </a:ext>
                  </a:extLst>
                </a:gridCol>
                <a:gridCol w="1538235">
                  <a:extLst>
                    <a:ext uri="{9D8B030D-6E8A-4147-A177-3AD203B41FA5}">
                      <a16:colId xmlns:a16="http://schemas.microsoft.com/office/drawing/2014/main" val="2865123548"/>
                    </a:ext>
                  </a:extLst>
                </a:gridCol>
                <a:gridCol w="116840">
                  <a:extLst>
                    <a:ext uri="{9D8B030D-6E8A-4147-A177-3AD203B41FA5}">
                      <a16:colId xmlns:a16="http://schemas.microsoft.com/office/drawing/2014/main" val="872926247"/>
                    </a:ext>
                  </a:extLst>
                </a:gridCol>
                <a:gridCol w="1554705">
                  <a:extLst>
                    <a:ext uri="{9D8B030D-6E8A-4147-A177-3AD203B41FA5}">
                      <a16:colId xmlns:a16="http://schemas.microsoft.com/office/drawing/2014/main" val="2690459710"/>
                    </a:ext>
                  </a:extLst>
                </a:gridCol>
                <a:gridCol w="116840">
                  <a:extLst>
                    <a:ext uri="{9D8B030D-6E8A-4147-A177-3AD203B41FA5}">
                      <a16:colId xmlns:a16="http://schemas.microsoft.com/office/drawing/2014/main" val="1315738151"/>
                    </a:ext>
                  </a:extLst>
                </a:gridCol>
                <a:gridCol w="1571174">
                  <a:extLst>
                    <a:ext uri="{9D8B030D-6E8A-4147-A177-3AD203B41FA5}">
                      <a16:colId xmlns:a16="http://schemas.microsoft.com/office/drawing/2014/main" val="1848787987"/>
                    </a:ext>
                  </a:extLst>
                </a:gridCol>
                <a:gridCol w="116840">
                  <a:extLst>
                    <a:ext uri="{9D8B030D-6E8A-4147-A177-3AD203B41FA5}">
                      <a16:colId xmlns:a16="http://schemas.microsoft.com/office/drawing/2014/main" val="2709165749"/>
                    </a:ext>
                  </a:extLst>
                </a:gridCol>
                <a:gridCol w="1587644">
                  <a:extLst>
                    <a:ext uri="{9D8B030D-6E8A-4147-A177-3AD203B41FA5}">
                      <a16:colId xmlns:a16="http://schemas.microsoft.com/office/drawing/2014/main" val="1626726412"/>
                    </a:ext>
                  </a:extLst>
                </a:gridCol>
                <a:gridCol w="116840">
                  <a:extLst>
                    <a:ext uri="{9D8B030D-6E8A-4147-A177-3AD203B41FA5}">
                      <a16:colId xmlns:a16="http://schemas.microsoft.com/office/drawing/2014/main" val="2335150482"/>
                    </a:ext>
                  </a:extLst>
                </a:gridCol>
                <a:gridCol w="1604113">
                  <a:extLst>
                    <a:ext uri="{9D8B030D-6E8A-4147-A177-3AD203B41FA5}">
                      <a16:colId xmlns:a16="http://schemas.microsoft.com/office/drawing/2014/main" val="3189764146"/>
                    </a:ext>
                  </a:extLst>
                </a:gridCol>
                <a:gridCol w="116840">
                  <a:extLst>
                    <a:ext uri="{9D8B030D-6E8A-4147-A177-3AD203B41FA5}">
                      <a16:colId xmlns:a16="http://schemas.microsoft.com/office/drawing/2014/main" val="4046203905"/>
                    </a:ext>
                  </a:extLst>
                </a:gridCol>
                <a:gridCol w="1620583">
                  <a:extLst>
                    <a:ext uri="{9D8B030D-6E8A-4147-A177-3AD203B41FA5}">
                      <a16:colId xmlns:a16="http://schemas.microsoft.com/office/drawing/2014/main" val="1588033082"/>
                    </a:ext>
                  </a:extLst>
                </a:gridCol>
              </a:tblGrid>
              <a:tr h="372289">
                <a:tc>
                  <a:txBody>
                    <a:bodyPr/>
                    <a:lstStyle/>
                    <a:p>
                      <a:pPr algn="ctr"/>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800" dirty="0">
                          <a:solidFill>
                            <a:schemeClr val="bg1">
                              <a:lumMod val="50000"/>
                            </a:schemeClr>
                          </a:solidFill>
                          <a:latin typeface="Amatic SC" panose="00000500000000000000" pitchFamily="2" charset="-79"/>
                          <a:cs typeface="Amatic SC" panose="00000500000000000000" pitchFamily="2" charset="-79"/>
                        </a:rPr>
                        <a:t>TERM 1</a:t>
                      </a:r>
                      <a:endParaRPr lang="en-GB" sz="2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dirty="0">
                          <a:solidFill>
                            <a:schemeClr val="bg1">
                              <a:lumMod val="50000"/>
                            </a:schemeClr>
                          </a:solidFill>
                          <a:latin typeface="Amatic SC" panose="00000500000000000000" pitchFamily="2" charset="-79"/>
                          <a:cs typeface="Amatic SC" panose="00000500000000000000" pitchFamily="2" charset="-79"/>
                        </a:rPr>
                        <a:t>TERM 2</a:t>
                      </a:r>
                      <a:endParaRPr lang="en-GB" sz="2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endParaRPr lang="en-GB"/>
                    </a:p>
                  </a:txBody>
                  <a:tcPr/>
                </a:tc>
                <a:tc gridSpan="2">
                  <a:txBody>
                    <a:bodyPr/>
                    <a:lstStyle/>
                    <a:p>
                      <a:pPr algn="ctr"/>
                      <a:r>
                        <a:rPr lang="en-US" sz="2800" dirty="0">
                          <a:solidFill>
                            <a:schemeClr val="bg1">
                              <a:lumMod val="50000"/>
                            </a:schemeClr>
                          </a:solidFill>
                          <a:latin typeface="Amatic SC" panose="00000500000000000000" pitchFamily="2" charset="-79"/>
                          <a:cs typeface="Amatic SC" panose="00000500000000000000" pitchFamily="2" charset="-79"/>
                        </a:rPr>
                        <a:t>TERM 3</a:t>
                      </a:r>
                      <a:endParaRPr lang="en-GB" sz="2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gridSpan="2">
                  <a:txBody>
                    <a:bodyPr/>
                    <a:lstStyle/>
                    <a:p>
                      <a:pPr algn="ctr"/>
                      <a:r>
                        <a:rPr lang="en-US" sz="2800" dirty="0">
                          <a:solidFill>
                            <a:schemeClr val="bg1">
                              <a:lumMod val="50000"/>
                            </a:schemeClr>
                          </a:solidFill>
                          <a:latin typeface="Amatic SC" panose="00000500000000000000" pitchFamily="2" charset="-79"/>
                          <a:cs typeface="Amatic SC" panose="00000500000000000000" pitchFamily="2" charset="-79"/>
                        </a:rPr>
                        <a:t>TERM 4</a:t>
                      </a:r>
                      <a:endParaRPr lang="en-GB" sz="2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gridSpan="2">
                  <a:txBody>
                    <a:bodyPr/>
                    <a:lstStyle/>
                    <a:p>
                      <a:pPr algn="ctr"/>
                      <a:r>
                        <a:rPr lang="en-US" sz="2800" dirty="0">
                          <a:solidFill>
                            <a:schemeClr val="bg1">
                              <a:lumMod val="50000"/>
                            </a:schemeClr>
                          </a:solidFill>
                          <a:latin typeface="Amatic SC" panose="00000500000000000000" pitchFamily="2" charset="-79"/>
                          <a:cs typeface="Amatic SC" panose="00000500000000000000" pitchFamily="2" charset="-79"/>
                        </a:rPr>
                        <a:t>TERM 5</a:t>
                      </a:r>
                      <a:endParaRPr lang="en-GB" sz="2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endParaRPr lang="en-GB"/>
                    </a:p>
                  </a:txBody>
                  <a:tcPr/>
                </a:tc>
                <a:tc gridSpan="2">
                  <a:txBody>
                    <a:bodyPr/>
                    <a:lstStyle/>
                    <a:p>
                      <a:pPr algn="ctr"/>
                      <a:r>
                        <a:rPr lang="en-US" sz="2800" dirty="0">
                          <a:solidFill>
                            <a:schemeClr val="bg1">
                              <a:lumMod val="50000"/>
                            </a:schemeClr>
                          </a:solidFill>
                          <a:latin typeface="Amatic SC" panose="00000500000000000000" pitchFamily="2" charset="-79"/>
                          <a:cs typeface="Amatic SC" panose="00000500000000000000" pitchFamily="2" charset="-79"/>
                        </a:rPr>
                        <a:t>TERM 6</a:t>
                      </a:r>
                      <a:endParaRPr lang="en-GB" sz="2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endParaRPr lang="en-GB"/>
                    </a:p>
                  </a:txBody>
                  <a:tcPr/>
                </a:tc>
                <a:extLst>
                  <a:ext uri="{0D108BD9-81ED-4DB2-BD59-A6C34878D82A}">
                    <a16:rowId xmlns:a16="http://schemas.microsoft.com/office/drawing/2014/main" val="1913285939"/>
                  </a:ext>
                </a:extLst>
              </a:tr>
              <a:tr h="422123">
                <a:tc>
                  <a:txBody>
                    <a:bodyPr/>
                    <a:lstStyle/>
                    <a:p>
                      <a:pPr algn="ctr"/>
                      <a:r>
                        <a:rPr lang="en-US" sz="2000" b="0" dirty="0">
                          <a:latin typeface="Amatic SC" panose="00000500000000000000" pitchFamily="2" charset="-79"/>
                          <a:cs typeface="Amatic SC" panose="00000500000000000000" pitchFamily="2" charset="-79"/>
                        </a:rPr>
                        <a:t>General Themes </a:t>
                      </a:r>
                      <a:endParaRPr lang="en-GB" sz="20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2000" dirty="0">
                          <a:latin typeface="Amatic SC" panose="00000500000000000000" pitchFamily="2" charset="-79"/>
                          <a:cs typeface="Amatic SC" panose="00000500000000000000" pitchFamily="2" charset="-79"/>
                        </a:rPr>
                        <a:t>ME, MYSELF AND I</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BEAR NECESSITIES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endParaRPr lang="en-GB"/>
                    </a:p>
                  </a:txBody>
                  <a:tcPr/>
                </a:tc>
                <a:tc gridSpan="2">
                  <a:txBody>
                    <a:bodyPr/>
                    <a:lstStyle/>
                    <a:p>
                      <a:pPr algn="ctr"/>
                      <a:r>
                        <a:rPr lang="en-US" sz="2000" dirty="0">
                          <a:latin typeface="Amatic SC" panose="00000500000000000000" pitchFamily="2" charset="-79"/>
                          <a:cs typeface="Amatic SC" panose="00000500000000000000" pitchFamily="2" charset="-79"/>
                        </a:rPr>
                        <a:t>TERRIFIC TALES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AMAZING AUTHORS!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gridSpan="2">
                  <a:txBody>
                    <a:bodyPr/>
                    <a:lstStyle/>
                    <a:p>
                      <a:pPr algn="ctr"/>
                      <a:r>
                        <a:rPr lang="en-US" sz="2000" dirty="0">
                          <a:latin typeface="Amatic SC" panose="00000500000000000000" pitchFamily="2" charset="-79"/>
                          <a:cs typeface="Amatic SC" panose="00000500000000000000" pitchFamily="2" charset="-79"/>
                        </a:rPr>
                        <a:t>COME OUTSIDE!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endParaRPr lang="en-GB"/>
                    </a:p>
                  </a:txBody>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dirty="0">
                          <a:latin typeface="Amatic SC" panose="00000500000000000000" pitchFamily="2" charset="-79"/>
                          <a:cs typeface="Amatic SC" panose="00000500000000000000" pitchFamily="2" charset="-79"/>
                        </a:rPr>
                        <a:t>AROUND THE WORLD IN 35 DAYS</a:t>
                      </a:r>
                      <a:r>
                        <a:rPr lang="en-US" sz="2000" dirty="0">
                          <a:latin typeface="Amatic SC" panose="00000500000000000000" pitchFamily="2" charset="-79"/>
                          <a:cs typeface="Amatic SC" panose="00000500000000000000" pitchFamily="2" charset="-79"/>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endParaRPr lang="en-GB"/>
                    </a:p>
                  </a:txBody>
                  <a:tcPr/>
                </a:tc>
                <a:extLst>
                  <a:ext uri="{0D108BD9-81ED-4DB2-BD59-A6C34878D82A}">
                    <a16:rowId xmlns:a16="http://schemas.microsoft.com/office/drawing/2014/main" val="2272033691"/>
                  </a:ext>
                </a:extLst>
              </a:tr>
              <a:tr h="422123">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1" dirty="0">
                          <a:latin typeface="Amatic SC" panose="00000500000000000000" pitchFamily="2" charset="-79"/>
                          <a:cs typeface="Amatic SC" panose="00000500000000000000" pitchFamily="2" charset="-79"/>
                        </a:rPr>
                        <a:t>Communication and Language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latin typeface="+mn-lt"/>
                        </a:rPr>
                        <a:t>We talk to parents about what language they speak at home, try and learn a few key words and celebrate multilingualism at Thames View. </a:t>
                      </a:r>
                      <a:endParaRPr lang="en-GB" sz="800" b="1" dirty="0">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11">
                  <a:txBody>
                    <a:bodyPr/>
                    <a:lstStyle/>
                    <a:p>
                      <a:pPr algn="l"/>
                      <a:r>
                        <a:rPr lang="en-US" sz="1200" b="0" i="0" dirty="0">
                          <a:latin typeface="+mn-lt"/>
                        </a:rPr>
                        <a:t>The development of children’s spoken language underpins all seven areas of learning and development. Children’s </a:t>
                      </a:r>
                      <a:r>
                        <a:rPr lang="en-US" sz="1200" b="1" i="0" dirty="0">
                          <a:latin typeface="+mn-lt"/>
                        </a:rPr>
                        <a:t>back-and-forth interactions </a:t>
                      </a:r>
                      <a:r>
                        <a:rPr lang="en-US" sz="1200" b="0" i="0" dirty="0">
                          <a:latin typeface="+mn-lt"/>
                        </a:rPr>
                        <a:t>from an early age form the foundations for language and cognitive development. The number and quality of the conversations they have with adults and peers throughout the day in a </a:t>
                      </a:r>
                      <a:r>
                        <a:rPr lang="en-US" sz="1200" b="1" i="0" dirty="0">
                          <a:latin typeface="+mn-lt"/>
                        </a:rPr>
                        <a:t>language-rich environment</a:t>
                      </a:r>
                      <a:r>
                        <a:rPr lang="en-US" sz="1200" b="0" i="0" dirty="0">
                          <a:latin typeface="+mn-lt"/>
                        </a:rPr>
                        <a:t> is crucial. By commenting on what children are interested in or doing, and echoing back what they say with </a:t>
                      </a:r>
                      <a:r>
                        <a:rPr lang="en-US" sz="1200" b="1" i="0" dirty="0">
                          <a:latin typeface="+mn-lt"/>
                        </a:rPr>
                        <a:t>new vocabulary added</a:t>
                      </a:r>
                      <a:r>
                        <a:rPr lang="en-US" sz="1200" b="0" i="0" dirty="0">
                          <a:latin typeface="+mn-lt"/>
                        </a:rPr>
                        <a:t>, practitioners will build children's language effectively</a:t>
                      </a:r>
                      <a:r>
                        <a:rPr lang="en-US" sz="1200" b="1" i="0" dirty="0">
                          <a:latin typeface="+mn-lt"/>
                        </a:rPr>
                        <a:t>. Reading frequently to children</a:t>
                      </a:r>
                      <a:r>
                        <a:rPr lang="en-US" sz="1200" b="0" i="0" dirty="0">
                          <a:latin typeface="+mn-lt"/>
                        </a:rPr>
                        <a:t>, and </a:t>
                      </a:r>
                      <a:r>
                        <a:rPr lang="en-US" sz="1200" b="1" i="0" dirty="0">
                          <a:latin typeface="+mn-lt"/>
                        </a:rPr>
                        <a:t>engaging them actively in stories</a:t>
                      </a:r>
                      <a:r>
                        <a:rPr lang="en-US" sz="1200" b="0" i="0" dirty="0">
                          <a:latin typeface="+mn-lt"/>
                        </a:rPr>
                        <a:t>, non-fiction, rhymes and poems, and then providing them with extensive opportunities to use and </a:t>
                      </a:r>
                      <a:r>
                        <a:rPr lang="en-US" sz="1200" b="1" i="0" dirty="0">
                          <a:latin typeface="+mn-lt"/>
                        </a:rPr>
                        <a:t>embed new words in a range of contexts, </a:t>
                      </a:r>
                      <a:r>
                        <a:rPr lang="en-US" sz="1200" b="0" i="0" dirty="0">
                          <a:latin typeface="+mn-lt"/>
                        </a:rPr>
                        <a:t>will give children the opportunity to thrive. Through </a:t>
                      </a:r>
                      <a:r>
                        <a:rPr lang="en-US" sz="1200" b="1" i="0" dirty="0">
                          <a:latin typeface="+mn-lt"/>
                        </a:rPr>
                        <a:t>conversation, story-telling and role play</a:t>
                      </a:r>
                      <a:r>
                        <a:rPr lang="en-US" sz="1200" b="0" i="0" dirty="0">
                          <a:latin typeface="+mn-lt"/>
                        </a:rPr>
                        <a:t>, where children </a:t>
                      </a:r>
                      <a:r>
                        <a:rPr lang="en-US" sz="1200" b="1" i="0" dirty="0">
                          <a:latin typeface="+mn-lt"/>
                        </a:rPr>
                        <a:t>share their ideas </a:t>
                      </a:r>
                      <a:r>
                        <a:rPr lang="en-US" sz="1200" b="0" i="0" dirty="0">
                          <a:latin typeface="+mn-lt"/>
                        </a:rPr>
                        <a:t>with support and </a:t>
                      </a:r>
                      <a:r>
                        <a:rPr lang="en-US" sz="1200" b="1" i="0" dirty="0">
                          <a:latin typeface="+mn-lt"/>
                        </a:rPr>
                        <a:t>modelling</a:t>
                      </a:r>
                      <a:r>
                        <a:rPr lang="en-US" sz="1200" b="0" i="0" dirty="0">
                          <a:latin typeface="+mn-lt"/>
                        </a:rPr>
                        <a:t> from their teacher, and sensitive questioning that invites them to elaborate, children become comfortable using a </a:t>
                      </a:r>
                      <a:r>
                        <a:rPr lang="en-US" sz="1200" b="1" i="0" dirty="0">
                          <a:latin typeface="+mn-lt"/>
                        </a:rPr>
                        <a:t>rich range of vocabulary </a:t>
                      </a:r>
                      <a:r>
                        <a:rPr lang="en-US" sz="1200" b="0" i="0" dirty="0">
                          <a:latin typeface="+mn-lt"/>
                        </a:rPr>
                        <a:t>and </a:t>
                      </a:r>
                      <a:r>
                        <a:rPr lang="en-US" sz="1200" b="1" i="0" dirty="0">
                          <a:latin typeface="+mn-lt"/>
                        </a:rPr>
                        <a:t>language structures.</a:t>
                      </a:r>
                      <a:endParaRPr lang="en-US" sz="1200" b="1" i="0" dirty="0">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endParaRPr lang="en-GB"/>
                    </a:p>
                  </a:txBody>
                  <a:tcPr/>
                </a:tc>
                <a:tc hMerge="1">
                  <a:txBody>
                    <a:bodyPr/>
                    <a:lstStyle/>
                    <a:p>
                      <a:pPr algn="ct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hMerge="1">
                  <a:txBody>
                    <a:bodyPr/>
                    <a:lstStyle/>
                    <a:p>
                      <a:pPr algn="ct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endParaRPr lang="en-GB"/>
                    </a:p>
                  </a:txBody>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endParaRPr lang="en-GB"/>
                    </a:p>
                  </a:txBody>
                  <a:tcPr/>
                </a:tc>
                <a:extLst>
                  <a:ext uri="{0D108BD9-81ED-4DB2-BD59-A6C34878D82A}">
                    <a16:rowId xmlns:a16="http://schemas.microsoft.com/office/drawing/2014/main" val="2765929432"/>
                  </a:ext>
                </a:extLst>
              </a:tr>
              <a:tr h="989017">
                <a:tc>
                  <a:txBody>
                    <a:bodyPr/>
                    <a:lstStyle/>
                    <a:p>
                      <a:pPr algn="ctr"/>
                      <a:r>
                        <a:rPr lang="en-US" sz="1100" dirty="0"/>
                        <a:t>Whole EYFS Focus – C&amp;L is developed throughout the year through high quality interactions, daily group discussions, circle time, PSHE times,  stories, singing, speech and language interventions, EYFS productions, Reception assemblies and weekly interventions. </a:t>
                      </a:r>
                    </a:p>
                    <a:p>
                      <a:pPr algn="ctr"/>
                      <a:endParaRPr lang="en-US" sz="1100" dirty="0"/>
                    </a:p>
                    <a:p>
                      <a:pPr algn="ctr"/>
                      <a:endParaRPr lang="en-US" sz="1100" b="1" dirty="0">
                        <a:latin typeface="Amatic SC" panose="00000500000000000000" pitchFamily="2" charset="-79"/>
                        <a:cs typeface="Amatic SC" panose="00000500000000000000" pitchFamily="2" charset="-79"/>
                      </a:endParaRPr>
                    </a:p>
                    <a:p>
                      <a:pPr algn="ctr"/>
                      <a:r>
                        <a:rPr lang="en-US" sz="2800" b="1" dirty="0">
                          <a:latin typeface="Amatic SC" panose="00000500000000000000" pitchFamily="2" charset="-79"/>
                          <a:cs typeface="Amatic SC" panose="00000500000000000000" pitchFamily="2" charset="-79"/>
                        </a:rPr>
                        <a:t>Daily story time </a:t>
                      </a:r>
                      <a:endParaRPr lang="en-GB" sz="28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2">
                  <a:txBody>
                    <a:bodyPr/>
                    <a:lstStyle/>
                    <a:p>
                      <a:pPr algn="ctr"/>
                      <a:r>
                        <a:rPr lang="en-US" sz="1100" b="1" dirty="0">
                          <a:solidFill>
                            <a:schemeClr val="bg1">
                              <a:lumMod val="50000"/>
                            </a:schemeClr>
                          </a:solidFill>
                          <a:latin typeface="+mn-lt"/>
                          <a:cs typeface="Amatic SC" panose="00000500000000000000" pitchFamily="2" charset="-79"/>
                        </a:rPr>
                        <a:t>Welcome to EYFS </a:t>
                      </a:r>
                    </a:p>
                    <a:p>
                      <a:pPr algn="ctr"/>
                      <a:r>
                        <a:rPr lang="en-US" sz="1100" b="0" dirty="0">
                          <a:solidFill>
                            <a:schemeClr val="tx1"/>
                          </a:solidFill>
                          <a:latin typeface="+mn-lt"/>
                          <a:cs typeface="Amatic SC" panose="00000500000000000000" pitchFamily="2" charset="-79"/>
                        </a:rPr>
                        <a:t>Starting school stories </a:t>
                      </a:r>
                    </a:p>
                    <a:p>
                      <a:pPr algn="ctr"/>
                      <a:r>
                        <a:rPr lang="en-US" sz="1100" b="0" dirty="0">
                          <a:solidFill>
                            <a:schemeClr val="tx1"/>
                          </a:solidFill>
                          <a:latin typeface="+mn-lt"/>
                          <a:cs typeface="Amatic SC" panose="00000500000000000000" pitchFamily="2" charset="-79"/>
                        </a:rPr>
                        <a:t>Making friends </a:t>
                      </a:r>
                    </a:p>
                    <a:p>
                      <a:pPr algn="ctr"/>
                      <a:r>
                        <a:rPr lang="en-US" sz="1100" dirty="0"/>
                        <a:t>Children talking about experiences that are familiar to them</a:t>
                      </a:r>
                    </a:p>
                    <a:p>
                      <a:pPr algn="ctr"/>
                      <a:r>
                        <a:rPr lang="en-US" sz="1100" b="0" dirty="0">
                          <a:solidFill>
                            <a:schemeClr val="tx1"/>
                          </a:solidFill>
                          <a:latin typeface="+mn-lt"/>
                          <a:cs typeface="Amatic SC" panose="00000500000000000000" pitchFamily="2" charset="-79"/>
                        </a:rPr>
                        <a:t>What are your passions / goals / dreams? </a:t>
                      </a:r>
                    </a:p>
                    <a:p>
                      <a:pPr algn="ctr"/>
                      <a:r>
                        <a:rPr lang="en-US" sz="1100" b="0" dirty="0">
                          <a:solidFill>
                            <a:schemeClr val="tx1"/>
                          </a:solidFill>
                          <a:latin typeface="+mn-lt"/>
                          <a:cs typeface="Amatic SC" panose="00000500000000000000" pitchFamily="2" charset="-79"/>
                        </a:rPr>
                        <a:t>This is me! </a:t>
                      </a:r>
                    </a:p>
                    <a:p>
                      <a:pPr algn="ctr"/>
                      <a:r>
                        <a:rPr lang="en-US" sz="1100" b="0" dirty="0">
                          <a:solidFill>
                            <a:schemeClr val="tx1"/>
                          </a:solidFill>
                          <a:latin typeface="+mn-lt"/>
                          <a:cs typeface="Amatic SC" panose="00000500000000000000" pitchFamily="2" charset="-79"/>
                        </a:rPr>
                        <a:t>Rhyming and alliteration </a:t>
                      </a:r>
                    </a:p>
                    <a:p>
                      <a:pPr algn="ctr"/>
                      <a:r>
                        <a:rPr lang="en-US" sz="1100" b="0" dirty="0">
                          <a:solidFill>
                            <a:schemeClr val="tx1"/>
                          </a:solidFill>
                          <a:latin typeface="+mn-lt"/>
                          <a:cs typeface="Amatic SC" panose="00000500000000000000" pitchFamily="2" charset="-79"/>
                        </a:rPr>
                        <a:t>Sharing facts about me! </a:t>
                      </a:r>
                    </a:p>
                    <a:p>
                      <a:pPr algn="ctr"/>
                      <a:r>
                        <a:rPr lang="en-US" sz="1100" dirty="0"/>
                        <a:t>Discuss how they’re feeling. Model social phrases. For example, arriving in school: “Good morning, how are you?” </a:t>
                      </a:r>
                      <a:endParaRPr lang="en-GB" sz="1100" b="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gridSpan="2">
                  <a:txBody>
                    <a:bodyPr/>
                    <a:lstStyle/>
                    <a:p>
                      <a:pPr algn="ctr"/>
                      <a:r>
                        <a:rPr lang="en-US" sz="1100" b="1" dirty="0">
                          <a:solidFill>
                            <a:schemeClr val="bg1">
                              <a:lumMod val="50000"/>
                            </a:schemeClr>
                          </a:solidFill>
                          <a:latin typeface="+mn-lt"/>
                          <a:cs typeface="Amatic SC" panose="00000500000000000000" pitchFamily="2" charset="-79"/>
                        </a:rPr>
                        <a:t>Tell me a story! </a:t>
                      </a:r>
                    </a:p>
                    <a:p>
                      <a:pPr algn="ctr"/>
                      <a:r>
                        <a:rPr lang="en-US" sz="1100" b="0" dirty="0">
                          <a:solidFill>
                            <a:schemeClr val="tx1"/>
                          </a:solidFill>
                          <a:latin typeface="+mn-lt"/>
                          <a:cs typeface="Amatic SC" panose="00000500000000000000" pitchFamily="2" charset="-79"/>
                        </a:rPr>
                        <a:t>Develop vocabulary  </a:t>
                      </a:r>
                    </a:p>
                    <a:p>
                      <a:pPr algn="ctr"/>
                      <a:r>
                        <a:rPr lang="en-US" sz="1100" b="0" dirty="0">
                          <a:solidFill>
                            <a:schemeClr val="tx1"/>
                          </a:solidFill>
                          <a:latin typeface="+mn-lt"/>
                          <a:cs typeface="Amatic SC" panose="00000500000000000000" pitchFamily="2" charset="-79"/>
                        </a:rPr>
                        <a:t>Helicopter stories</a:t>
                      </a:r>
                    </a:p>
                    <a:p>
                      <a:pPr algn="ctr"/>
                      <a:r>
                        <a:rPr lang="en-US" sz="1100" b="0" dirty="0">
                          <a:solidFill>
                            <a:schemeClr val="tx1"/>
                          </a:solidFill>
                          <a:latin typeface="+mn-lt"/>
                          <a:cs typeface="Amatic SC" panose="00000500000000000000" pitchFamily="2" charset="-79"/>
                        </a:rPr>
                        <a:t>Story language </a:t>
                      </a:r>
                    </a:p>
                    <a:p>
                      <a:pPr algn="ctr"/>
                      <a:r>
                        <a:rPr lang="en-US" sz="1100" b="0" dirty="0">
                          <a:solidFill>
                            <a:schemeClr val="tx1"/>
                          </a:solidFill>
                          <a:latin typeface="+mn-lt"/>
                          <a:cs typeface="Amatic SC" panose="00000500000000000000" pitchFamily="2" charset="-79"/>
                        </a:rPr>
                        <a:t>Word hunts</a:t>
                      </a:r>
                    </a:p>
                    <a:p>
                      <a:pPr algn="ctr"/>
                      <a:r>
                        <a:rPr lang="en-US" sz="1100" b="0" dirty="0">
                          <a:solidFill>
                            <a:schemeClr val="tx1"/>
                          </a:solidFill>
                          <a:latin typeface="+mn-lt"/>
                          <a:cs typeface="Amatic SC" panose="00000500000000000000" pitchFamily="2" charset="-79"/>
                        </a:rPr>
                        <a:t>Listening and responding to stories</a:t>
                      </a:r>
                    </a:p>
                    <a:p>
                      <a:pPr algn="ctr"/>
                      <a:r>
                        <a:rPr lang="en-US" sz="1100" b="0" dirty="0">
                          <a:solidFill>
                            <a:schemeClr val="tx1"/>
                          </a:solidFill>
                          <a:latin typeface="+mn-lt"/>
                          <a:cs typeface="Amatic SC" panose="00000500000000000000" pitchFamily="2" charset="-79"/>
                        </a:rPr>
                        <a:t>Following instructions  </a:t>
                      </a:r>
                    </a:p>
                    <a:p>
                      <a:pPr algn="ctr"/>
                      <a:r>
                        <a:rPr lang="en-US" sz="1100" b="0" dirty="0">
                          <a:solidFill>
                            <a:schemeClr val="tx1"/>
                          </a:solidFill>
                          <a:latin typeface="+mn-lt"/>
                          <a:cs typeface="Amatic SC" panose="00000500000000000000" pitchFamily="2" charset="-79"/>
                        </a:rPr>
                        <a:t>Takes part in discussion </a:t>
                      </a:r>
                    </a:p>
                    <a:p>
                      <a:pPr algn="ctr"/>
                      <a:r>
                        <a:rPr lang="en-US" sz="1100" dirty="0"/>
                        <a:t>Understand how to listen carefully and why listening is important.</a:t>
                      </a:r>
                    </a:p>
                    <a:p>
                      <a:pPr algn="ctr"/>
                      <a:r>
                        <a:rPr lang="en-US" sz="1100" dirty="0"/>
                        <a:t>Use new vocabulary through the day.</a:t>
                      </a:r>
                    </a:p>
                    <a:p>
                      <a:pPr algn="ctr"/>
                      <a:r>
                        <a:rPr lang="en-US" sz="1100" dirty="0"/>
                        <a:t>Choose books that will develop their vocabulary. </a:t>
                      </a:r>
                      <a:endParaRPr lang="en-GB" sz="1100" b="0" dirty="0">
                        <a:solidFill>
                          <a:schemeClr val="tx1"/>
                        </a:solidFill>
                        <a:latin typeface="+mn-lt"/>
                        <a:cs typeface="Amatic SC" panose="00000500000000000000" pitchFamily="2" charset="-79"/>
                      </a:endParaRPr>
                    </a:p>
                    <a:p>
                      <a:pPr algn="l"/>
                      <a:endParaRPr lang="en-GB" sz="1100" b="1"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GB" sz="11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gridSpan="2">
                  <a:txBody>
                    <a:bodyPr/>
                    <a:lstStyle/>
                    <a:p>
                      <a:pPr algn="ctr"/>
                      <a:r>
                        <a:rPr lang="en-US" sz="1100" b="1" dirty="0">
                          <a:solidFill>
                            <a:schemeClr val="bg1">
                              <a:lumMod val="50000"/>
                            </a:schemeClr>
                          </a:solidFill>
                          <a:latin typeface="+mn-lt"/>
                          <a:cs typeface="Amatic SC" panose="00000500000000000000" pitchFamily="2" charset="-79"/>
                        </a:rPr>
                        <a:t>Tell me why! </a:t>
                      </a:r>
                    </a:p>
                    <a:p>
                      <a:pPr algn="ctr"/>
                      <a:r>
                        <a:rPr lang="en-US" sz="1100" b="0" dirty="0">
                          <a:solidFill>
                            <a:schemeClr val="tx1"/>
                          </a:solidFill>
                          <a:latin typeface="+mn-lt"/>
                          <a:cs typeface="Amatic SC" panose="00000500000000000000" pitchFamily="2" charset="-79"/>
                        </a:rPr>
                        <a:t>Using language well </a:t>
                      </a:r>
                    </a:p>
                    <a:p>
                      <a:pPr algn="ctr"/>
                      <a:r>
                        <a:rPr lang="en-US" sz="1100" b="0" dirty="0">
                          <a:solidFill>
                            <a:schemeClr val="tx1"/>
                          </a:solidFill>
                          <a:latin typeface="+mn-lt"/>
                          <a:cs typeface="Amatic SC" panose="00000500000000000000" pitchFamily="2" charset="-79"/>
                        </a:rPr>
                        <a:t>Ask’s how and why questions…</a:t>
                      </a:r>
                    </a:p>
                    <a:p>
                      <a:pPr algn="ctr"/>
                      <a:r>
                        <a:rPr lang="en-US" sz="1100" b="0" dirty="0">
                          <a:solidFill>
                            <a:schemeClr val="tx1"/>
                          </a:solidFill>
                          <a:latin typeface="+mn-lt"/>
                          <a:cs typeface="Amatic SC" panose="00000500000000000000" pitchFamily="2" charset="-79"/>
                        </a:rPr>
                        <a:t>Retell a story with story language </a:t>
                      </a:r>
                    </a:p>
                    <a:p>
                      <a:pPr algn="ctr"/>
                      <a:r>
                        <a:rPr lang="en-US" sz="1100" b="0" dirty="0">
                          <a:solidFill>
                            <a:schemeClr val="tx1"/>
                          </a:solidFill>
                          <a:latin typeface="+mn-lt"/>
                          <a:cs typeface="Amatic SC" panose="00000500000000000000" pitchFamily="2" charset="-79"/>
                        </a:rPr>
                        <a:t>Story invention – talk it!</a:t>
                      </a:r>
                    </a:p>
                    <a:p>
                      <a:pPr algn="ctr"/>
                      <a:r>
                        <a:rPr lang="en-US" sz="1100" dirty="0"/>
                        <a:t>Ask questions to find out more and to check they understand what has been said to them. </a:t>
                      </a:r>
                    </a:p>
                    <a:p>
                      <a:pPr algn="ctr"/>
                      <a:r>
                        <a:rPr lang="en-US" sz="1100" dirty="0"/>
                        <a:t>Describe events in some detail. </a:t>
                      </a:r>
                      <a:r>
                        <a:rPr lang="en-US" sz="1100" b="0" dirty="0">
                          <a:solidFill>
                            <a:schemeClr val="tx1"/>
                          </a:solidFill>
                          <a:latin typeface="+mn-lt"/>
                          <a:cs typeface="Amatic SC" panose="00000500000000000000" pitchFamily="2" charset="-79"/>
                        </a:rPr>
                        <a:t>  </a:t>
                      </a:r>
                    </a:p>
                    <a:p>
                      <a:pPr algn="ctr"/>
                      <a:r>
                        <a:rPr lang="en-US" sz="1100" dirty="0"/>
                        <a:t>Listen to and talk about stories to build familiarity and understanding. </a:t>
                      </a:r>
                    </a:p>
                    <a:p>
                      <a:pPr algn="ctr"/>
                      <a:r>
                        <a:rPr lang="en-US" sz="1100" dirty="0"/>
                        <a:t>Learn rhymes, poems and songs.</a:t>
                      </a:r>
                      <a:endParaRPr lang="en-GB" sz="1100" b="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GB" sz="11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gridSpan="2">
                  <a:txBody>
                    <a:bodyPr/>
                    <a:lstStyle/>
                    <a:p>
                      <a:pPr algn="ctr"/>
                      <a:r>
                        <a:rPr lang="en-US" sz="1100" b="1" dirty="0">
                          <a:solidFill>
                            <a:schemeClr val="bg1">
                              <a:lumMod val="50000"/>
                            </a:schemeClr>
                          </a:solidFill>
                          <a:latin typeface="+mn-lt"/>
                          <a:cs typeface="Amatic SC" panose="00000500000000000000" pitchFamily="2" charset="-79"/>
                        </a:rPr>
                        <a:t>Talk it through! </a:t>
                      </a:r>
                    </a:p>
                    <a:p>
                      <a:pPr algn="ctr"/>
                      <a:r>
                        <a:rPr lang="en-US" sz="1100" b="0" dirty="0">
                          <a:solidFill>
                            <a:schemeClr val="tx1"/>
                          </a:solidFill>
                          <a:latin typeface="+mn-lt"/>
                          <a:cs typeface="Amatic SC" panose="00000500000000000000" pitchFamily="2" charset="-79"/>
                        </a:rPr>
                        <a:t>Describe events in detail – time connectives</a:t>
                      </a:r>
                    </a:p>
                    <a:p>
                      <a:pPr algn="ctr"/>
                      <a:r>
                        <a:rPr lang="en-US" sz="1100" b="0" dirty="0">
                          <a:solidFill>
                            <a:schemeClr val="tx1"/>
                          </a:solidFill>
                        </a:rPr>
                        <a:t>Understand how to listen carefully and why listening is important.</a:t>
                      </a:r>
                    </a:p>
                    <a:p>
                      <a:pPr algn="ctr"/>
                      <a:r>
                        <a:rPr lang="en-US" sz="1100" b="0" dirty="0">
                          <a:solidFill>
                            <a:schemeClr val="tx1"/>
                          </a:solidFill>
                        </a:rPr>
                        <a:t>Use talk cue cards to talk about a subject: “If you were a fruit what would you be and why?</a:t>
                      </a:r>
                      <a:r>
                        <a:rPr lang="en-US" sz="1100" b="0" dirty="0">
                          <a:solidFill>
                            <a:schemeClr val="tx1"/>
                          </a:solidFill>
                          <a:latin typeface="+mn-lt"/>
                          <a:cs typeface="Amatic SC"/>
                        </a:rPr>
                        <a:t> </a:t>
                      </a:r>
                      <a:endParaRPr lang="en-GB" sz="1100" b="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US" sz="11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gridSpan="2">
                  <a:txBody>
                    <a:bodyPr/>
                    <a:lstStyle/>
                    <a:p>
                      <a:pPr algn="ctr"/>
                      <a:r>
                        <a:rPr lang="en-US" sz="1100" b="1" dirty="0">
                          <a:solidFill>
                            <a:schemeClr val="bg1">
                              <a:lumMod val="50000"/>
                            </a:schemeClr>
                          </a:solidFill>
                          <a:latin typeface="+mn-lt"/>
                          <a:cs typeface="Amatic SC" panose="00000500000000000000" pitchFamily="2" charset="-79"/>
                        </a:rPr>
                        <a:t>What happened? </a:t>
                      </a:r>
                    </a:p>
                    <a:p>
                      <a:pPr algn="ctr"/>
                      <a:r>
                        <a:rPr lang="en-US" sz="1100" b="0" dirty="0">
                          <a:solidFill>
                            <a:schemeClr val="tx1"/>
                          </a:solidFill>
                        </a:rPr>
                        <a:t>Re-read some books so children learn the language necessary to talk about what is happening in each illustration and relate it to their own lives</a:t>
                      </a:r>
                      <a:endParaRPr lang="en-GB" sz="1100" b="0" dirty="0">
                        <a:solidFill>
                          <a:schemeClr val="tx1"/>
                        </a:solidFill>
                        <a:latin typeface="+mn-lt"/>
                        <a:cs typeface="Amatic SC" panose="00000500000000000000" pitchFamily="2" charset="-79"/>
                      </a:endParaRPr>
                    </a:p>
                    <a:p>
                      <a:pPr algn="l"/>
                      <a:endParaRPr lang="en-GB" sz="1100" b="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endParaRPr lang="en-GB" sz="11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1100" b="1" u="sng" dirty="0">
                          <a:solidFill>
                            <a:schemeClr val="bg1">
                              <a:lumMod val="50000"/>
                            </a:schemeClr>
                          </a:solidFill>
                          <a:latin typeface="+mn-lt"/>
                          <a:cs typeface="Amatic SC" panose="00000500000000000000" pitchFamily="2" charset="-79"/>
                        </a:rPr>
                        <a:t>Time to share! </a:t>
                      </a:r>
                    </a:p>
                    <a:p>
                      <a:pPr algn="ctr"/>
                      <a:r>
                        <a:rPr lang="en-US" sz="1100" b="0" dirty="0">
                          <a:solidFill>
                            <a:schemeClr val="tx1"/>
                          </a:solidFill>
                          <a:latin typeface="+mn-lt"/>
                          <a:cs typeface="Amatic SC" panose="00000500000000000000" pitchFamily="2" charset="-79"/>
                        </a:rPr>
                        <a:t>Show and tell </a:t>
                      </a:r>
                    </a:p>
                    <a:p>
                      <a:pPr algn="ctr"/>
                      <a:r>
                        <a:rPr lang="en-US" sz="1100" b="0" dirty="0">
                          <a:solidFill>
                            <a:schemeClr val="tx1"/>
                          </a:solidFill>
                          <a:latin typeface="+mn-lt"/>
                          <a:cs typeface="Amatic SC" panose="00000500000000000000" pitchFamily="2" charset="-79"/>
                        </a:rPr>
                        <a:t>Weekend news </a:t>
                      </a:r>
                    </a:p>
                    <a:p>
                      <a:pPr algn="ctr"/>
                      <a:r>
                        <a:rPr lang="en-US" sz="1100" dirty="0"/>
                        <a:t>Read aloud books to children that will extend their knowledge of the world and illustrate a current topic. Select books containing photographs and pictures, for example, countries in different weather conditions and seasons. </a:t>
                      </a:r>
                      <a:endParaRPr lang="en-GB" sz="1100" b="0" dirty="0">
                        <a:solidFill>
                          <a:schemeClr val="tx1"/>
                        </a:solidFill>
                        <a:latin typeface="+mn-lt"/>
                        <a:cs typeface="Amatic SC" panose="00000500000000000000" pitchFamily="2" charset="-79"/>
                      </a:endParaRPr>
                    </a:p>
                    <a:p>
                      <a:pPr algn="l"/>
                      <a:endParaRPr lang="en-GB" sz="1100" b="1"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bl>
          </a:graphicData>
        </a:graphic>
      </p:graphicFrame>
      <p:pic>
        <p:nvPicPr>
          <p:cNvPr id="7" name="Picture 6">
            <a:extLst>
              <a:ext uri="{FF2B5EF4-FFF2-40B4-BE49-F238E27FC236}">
                <a16:creationId xmlns:a16="http://schemas.microsoft.com/office/drawing/2014/main" id="{B104108D-1DFF-4989-BD29-E5963E27A1E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1895" y="295384"/>
            <a:ext cx="848557" cy="848557"/>
          </a:xfrm>
          <a:prstGeom prst="rect">
            <a:avLst/>
          </a:prstGeom>
        </p:spPr>
      </p:pic>
    </p:spTree>
    <p:custDataLst>
      <p:tags r:id="rId1"/>
    </p:custDataLst>
    <p:extLst>
      <p:ext uri="{BB962C8B-B14F-4D97-AF65-F5344CB8AC3E}">
        <p14:creationId xmlns:p14="http://schemas.microsoft.com/office/powerpoint/2010/main" val="419303685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panose="00000500000000000000" pitchFamily="2" charset="-79"/>
                <a:cs typeface="Amatic SC" panose="00000500000000000000" pitchFamily="2" charset="-79"/>
              </a:rPr>
              <a:t>Reception Long Term Plan 25-26</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4235110564"/>
              </p:ext>
            </p:extLst>
          </p:nvPr>
        </p:nvGraphicFramePr>
        <p:xfrm>
          <a:off x="187378" y="467118"/>
          <a:ext cx="11922031" cy="6461760"/>
        </p:xfrm>
        <a:graphic>
          <a:graphicData uri="http://schemas.openxmlformats.org/drawingml/2006/table">
            <a:tbl>
              <a:tblPr firstRow="1" bandRow="1">
                <a:tableStyleId>{5C22544A-7EE6-4342-B048-85BDC9FD1C3A}</a:tableStyleId>
              </a:tblPr>
              <a:tblGrid>
                <a:gridCol w="1682078">
                  <a:extLst>
                    <a:ext uri="{9D8B030D-6E8A-4147-A177-3AD203B41FA5}">
                      <a16:colId xmlns:a16="http://schemas.microsoft.com/office/drawing/2014/main" val="385991600"/>
                    </a:ext>
                  </a:extLst>
                </a:gridCol>
                <a:gridCol w="1490568">
                  <a:extLst>
                    <a:ext uri="{9D8B030D-6E8A-4147-A177-3AD203B41FA5}">
                      <a16:colId xmlns:a16="http://schemas.microsoft.com/office/drawing/2014/main" val="2865123548"/>
                    </a:ext>
                  </a:extLst>
                </a:gridCol>
                <a:gridCol w="201826">
                  <a:extLst>
                    <a:ext uri="{9D8B030D-6E8A-4147-A177-3AD203B41FA5}">
                      <a16:colId xmlns:a16="http://schemas.microsoft.com/office/drawing/2014/main" val="872926247"/>
                    </a:ext>
                  </a:extLst>
                </a:gridCol>
                <a:gridCol w="1506529">
                  <a:extLst>
                    <a:ext uri="{9D8B030D-6E8A-4147-A177-3AD203B41FA5}">
                      <a16:colId xmlns:a16="http://schemas.microsoft.com/office/drawing/2014/main" val="663868259"/>
                    </a:ext>
                  </a:extLst>
                </a:gridCol>
                <a:gridCol w="201826">
                  <a:extLst>
                    <a:ext uri="{9D8B030D-6E8A-4147-A177-3AD203B41FA5}">
                      <a16:colId xmlns:a16="http://schemas.microsoft.com/office/drawing/2014/main" val="1315738151"/>
                    </a:ext>
                  </a:extLst>
                </a:gridCol>
                <a:gridCol w="1522487">
                  <a:extLst>
                    <a:ext uri="{9D8B030D-6E8A-4147-A177-3AD203B41FA5}">
                      <a16:colId xmlns:a16="http://schemas.microsoft.com/office/drawing/2014/main" val="167047094"/>
                    </a:ext>
                  </a:extLst>
                </a:gridCol>
                <a:gridCol w="234878">
                  <a:extLst>
                    <a:ext uri="{9D8B030D-6E8A-4147-A177-3AD203B41FA5}">
                      <a16:colId xmlns:a16="http://schemas.microsoft.com/office/drawing/2014/main" val="2709165749"/>
                    </a:ext>
                  </a:extLst>
                </a:gridCol>
                <a:gridCol w="1636459">
                  <a:extLst>
                    <a:ext uri="{9D8B030D-6E8A-4147-A177-3AD203B41FA5}">
                      <a16:colId xmlns:a16="http://schemas.microsoft.com/office/drawing/2014/main" val="2243997706"/>
                    </a:ext>
                  </a:extLst>
                </a:gridCol>
                <a:gridCol w="143137">
                  <a:extLst>
                    <a:ext uri="{9D8B030D-6E8A-4147-A177-3AD203B41FA5}">
                      <a16:colId xmlns:a16="http://schemas.microsoft.com/office/drawing/2014/main" val="2335150482"/>
                    </a:ext>
                  </a:extLst>
                </a:gridCol>
                <a:gridCol w="1613093">
                  <a:extLst>
                    <a:ext uri="{9D8B030D-6E8A-4147-A177-3AD203B41FA5}">
                      <a16:colId xmlns:a16="http://schemas.microsoft.com/office/drawing/2014/main" val="2836676925"/>
                    </a:ext>
                  </a:extLst>
                </a:gridCol>
                <a:gridCol w="1689150">
                  <a:extLst>
                    <a:ext uri="{9D8B030D-6E8A-4147-A177-3AD203B41FA5}">
                      <a16:colId xmlns:a16="http://schemas.microsoft.com/office/drawing/2014/main" val="4046203905"/>
                    </a:ext>
                  </a:extLst>
                </a:gridCol>
              </a:tblGrid>
              <a:tr h="372289">
                <a:tc>
                  <a:txBody>
                    <a:bodyPr/>
                    <a:lstStyle/>
                    <a:p>
                      <a:pPr algn="ctr"/>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TERM 1</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dirty="0">
                          <a:solidFill>
                            <a:schemeClr val="bg1">
                              <a:lumMod val="50000"/>
                            </a:schemeClr>
                          </a:solidFill>
                          <a:latin typeface="Amatic SC" panose="00000500000000000000" pitchFamily="2" charset="-79"/>
                          <a:cs typeface="Amatic SC" panose="00000500000000000000" pitchFamily="2" charset="-79"/>
                        </a:rPr>
                        <a:t>TERM 2</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endParaRPr lang="en-GB"/>
                    </a:p>
                  </a:txBody>
                  <a:tcPr/>
                </a:tc>
                <a:tc gridSpan="2">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TERM 3</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gridSpan="2">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TERM 4</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gridSpan="2">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TERM 5</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TERM 6</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422123">
                <a:tc>
                  <a:txBody>
                    <a:bodyPr/>
                    <a:lstStyle/>
                    <a:p>
                      <a:pPr algn="ctr"/>
                      <a:r>
                        <a:rPr lang="en-US" sz="2000" b="0" dirty="0">
                          <a:latin typeface="Amatic SC" panose="00000500000000000000" pitchFamily="2" charset="-79"/>
                          <a:cs typeface="Amatic SC" panose="00000500000000000000" pitchFamily="2" charset="-79"/>
                        </a:rPr>
                        <a:t>General Themes </a:t>
                      </a:r>
                      <a:endParaRPr lang="en-GB" sz="20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2000" dirty="0">
                          <a:latin typeface="Amatic SC" panose="00000500000000000000" pitchFamily="2" charset="-79"/>
                          <a:cs typeface="Amatic SC" panose="00000500000000000000" pitchFamily="2" charset="-79"/>
                        </a:rPr>
                        <a:t>ME, MYSELF AND I</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BEAR NECESSITIES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endParaRPr lang="en-GB"/>
                    </a:p>
                  </a:txBody>
                  <a:tcPr/>
                </a:tc>
                <a:tc gridSpan="2">
                  <a:txBody>
                    <a:bodyPr/>
                    <a:lstStyle/>
                    <a:p>
                      <a:pPr algn="ctr"/>
                      <a:r>
                        <a:rPr lang="en-US" sz="2000" dirty="0">
                          <a:latin typeface="Amatic SC" panose="00000500000000000000" pitchFamily="2" charset="-79"/>
                          <a:cs typeface="Amatic SC" panose="00000500000000000000" pitchFamily="2" charset="-79"/>
                        </a:rPr>
                        <a:t>TERFFIC TALES!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dirty="0"/>
                    </a:p>
                  </a:txBody>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AMAZING AUTHORS!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gridSpan="2">
                  <a:txBody>
                    <a:bodyPr/>
                    <a:lstStyle/>
                    <a:p>
                      <a:pPr algn="ctr"/>
                      <a:r>
                        <a:rPr lang="en-US" sz="2000" dirty="0">
                          <a:latin typeface="Amatic SC" panose="00000500000000000000" pitchFamily="2" charset="-79"/>
                          <a:cs typeface="Amatic SC" panose="00000500000000000000" pitchFamily="2" charset="-79"/>
                        </a:rPr>
                        <a:t>COME OUTSIDE!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dirty="0">
                          <a:latin typeface="Amatic SC" panose="00000500000000000000" pitchFamily="2" charset="-79"/>
                          <a:cs typeface="Amatic SC" panose="00000500000000000000" pitchFamily="2" charset="-79"/>
                        </a:rPr>
                        <a:t>AROUND THE WORLD IN 35 DAYS</a:t>
                      </a:r>
                      <a:r>
                        <a:rPr lang="en-US" sz="2000" dirty="0">
                          <a:latin typeface="Amatic SC" panose="00000500000000000000" pitchFamily="2" charset="-79"/>
                          <a:cs typeface="Amatic SC" panose="00000500000000000000" pitchFamily="2" charset="-79"/>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989017">
                <a:tc>
                  <a:txBody>
                    <a:bodyPr/>
                    <a:lstStyle/>
                    <a:p>
                      <a:pPr algn="ctr"/>
                      <a:r>
                        <a:rPr lang="en-US" sz="2000" b="1" dirty="0">
                          <a:latin typeface="Amatic SC" panose="00000500000000000000" pitchFamily="2" charset="-79"/>
                          <a:cs typeface="Amatic SC" panose="00000500000000000000" pitchFamily="2" charset="-79"/>
                        </a:rPr>
                        <a:t>Personal, Social and Emotional Development  </a:t>
                      </a:r>
                      <a:endParaRPr lang="en-GB" sz="20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10">
                  <a:txBody>
                    <a:bodyPr/>
                    <a:lstStyle/>
                    <a:p>
                      <a:pPr algn="l"/>
                      <a:r>
                        <a:rPr lang="en-US" sz="1200" dirty="0"/>
                        <a:t>Children’s personal, social and emotional development (PSED) is </a:t>
                      </a:r>
                      <a:r>
                        <a:rPr lang="en-US" sz="1200" b="1" dirty="0"/>
                        <a:t>crucial for children to lead healthy and happy lives</a:t>
                      </a:r>
                      <a:r>
                        <a:rPr lang="en-US" sz="1200" dirty="0"/>
                        <a:t>, and is fundamental to their cognitive development. Underpinning their personal development are the important attachments that </a:t>
                      </a:r>
                      <a:r>
                        <a:rPr lang="en-US" sz="1200" b="1" dirty="0"/>
                        <a:t>shape their social world</a:t>
                      </a:r>
                      <a:r>
                        <a:rPr lang="en-US" sz="1200" dirty="0"/>
                        <a:t>. Strong, warm and supportive  relationships with adults enable children to learn how to </a:t>
                      </a:r>
                      <a:r>
                        <a:rPr lang="en-US" sz="1200" b="1" dirty="0"/>
                        <a:t>understand their own feelings and those of others</a:t>
                      </a:r>
                      <a:r>
                        <a:rPr lang="en-US" sz="1200" dirty="0"/>
                        <a:t>. Children should be supported to </a:t>
                      </a:r>
                      <a:r>
                        <a:rPr lang="en-US" sz="1200" b="1" dirty="0"/>
                        <a:t>manage emotions, develop a positive sense of self, set themselves simple goals, have confidence in their own abilities, to persist</a:t>
                      </a:r>
                      <a:r>
                        <a:rPr lang="en-US" sz="1200" dirty="0"/>
                        <a:t> and wait for what they want and direct attention as necessary. Through adult modelling and guidance, they will learn </a:t>
                      </a:r>
                      <a:r>
                        <a:rPr lang="en-US" sz="1200" b="1" dirty="0"/>
                        <a:t>how to look after their bodies, including healthy eating</a:t>
                      </a:r>
                      <a:r>
                        <a:rPr lang="en-US" sz="1200" dirty="0"/>
                        <a:t>, and manage personal needs independently. Through supported interaction with other children, they learn how to make good friendships, co-operate and resolve conflicts peaceably. These attributes will provide a secure platform from which </a:t>
                      </a:r>
                      <a:r>
                        <a:rPr lang="en-US" sz="1200" b="1" dirty="0"/>
                        <a:t>children can achieve at school and in later life.</a:t>
                      </a:r>
                      <a:endParaRPr lang="en-GB" sz="1200" b="1"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endParaRPr lang="en-GB"/>
                    </a:p>
                  </a:txBody>
                  <a:tcPr/>
                </a:tc>
                <a:tc hMerge="1">
                  <a:txBody>
                    <a:bodyPr/>
                    <a:lstStyle/>
                    <a:p>
                      <a:pPr algn="ctr"/>
                      <a:endParaRPr lang="en-GB" sz="1100" dirty="0">
                        <a:solidFill>
                          <a:schemeClr val="bg1">
                            <a:lumMod val="50000"/>
                          </a:schemeClr>
                        </a:solidFill>
                        <a:latin typeface="+mn-lt"/>
                        <a:cs typeface="Amatic SC" panose="00000500000000000000" pitchFamily="2" charset="-79"/>
                      </a:endParaRPr>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hMerge="1">
                  <a:txBody>
                    <a:bodyPr/>
                    <a:lstStyle/>
                    <a:p>
                      <a:pPr algn="ctr"/>
                      <a:endParaRPr lang="en-GB" sz="11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hMerge="1">
                  <a:txBody>
                    <a:bodyPr/>
                    <a:lstStyle/>
                    <a:p>
                      <a:pPr algn="ctr"/>
                      <a:endParaRPr lang="en-US" sz="1100" dirty="0">
                        <a:solidFill>
                          <a:schemeClr val="bg1">
                            <a:lumMod val="50000"/>
                          </a:schemeClr>
                        </a:solidFill>
                        <a:latin typeface="+mn-lt"/>
                        <a:cs typeface="Amatic SC" panose="00000500000000000000" pitchFamily="2" charset="-79"/>
                      </a:endParaRPr>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endParaRPr lang="en-GB"/>
                    </a:p>
                  </a:txBody>
                  <a:tcPr/>
                </a:tc>
                <a:tc hMerge="1">
                  <a:txBody>
                    <a:bodyPr/>
                    <a:lstStyle/>
                    <a:p>
                      <a:pPr algn="ctr"/>
                      <a:endParaRPr lang="en-GB" sz="11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r h="989017">
                <a:tc rowSpan="2">
                  <a:txBody>
                    <a:bodyPr/>
                    <a:lstStyle/>
                    <a:p>
                      <a:pPr algn="ctr"/>
                      <a:r>
                        <a:rPr lang="en-US" sz="2000" b="1" dirty="0">
                          <a:latin typeface="Amatic SC" panose="00000500000000000000" pitchFamily="2" charset="-79"/>
                          <a:cs typeface="Amatic SC" panose="00000500000000000000" pitchFamily="2" charset="-79"/>
                        </a:rPr>
                        <a:t>Managing Self </a:t>
                      </a:r>
                    </a:p>
                    <a:p>
                      <a:pPr algn="ctr"/>
                      <a:endParaRPr lang="en-US" sz="2000" b="1" dirty="0">
                        <a:latin typeface="Amatic SC" panose="00000500000000000000" pitchFamily="2" charset="-79"/>
                        <a:cs typeface="Amatic SC" panose="00000500000000000000" pitchFamily="2" charset="-79"/>
                      </a:endParaRPr>
                    </a:p>
                    <a:p>
                      <a:pPr algn="ctr"/>
                      <a:r>
                        <a:rPr lang="en-US" sz="2400" b="1" dirty="0">
                          <a:latin typeface="Amatic SC" panose="00000500000000000000" pitchFamily="2" charset="-79"/>
                          <a:cs typeface="Amatic SC" panose="00000500000000000000" pitchFamily="2" charset="-79"/>
                        </a:rPr>
                        <a:t>Self -  Regulation</a:t>
                      </a:r>
                    </a:p>
                    <a:p>
                      <a:pPr algn="ctr"/>
                      <a:endParaRPr lang="en-US" sz="2400" b="1" dirty="0">
                        <a:solidFill>
                          <a:srgbClr val="CC66FF"/>
                        </a:solidFill>
                        <a:latin typeface="Amatic SC" panose="00000500000000000000" pitchFamily="2" charset="-79"/>
                        <a:cs typeface="Amatic SC" panose="00000500000000000000" pitchFamily="2" charset="-79"/>
                      </a:endParaRPr>
                    </a:p>
                    <a:p>
                      <a:pPr algn="ctr"/>
                      <a:r>
                        <a:rPr lang="en-US" sz="1800" b="1" dirty="0">
                          <a:solidFill>
                            <a:srgbClr val="CC66FF"/>
                          </a:solidFill>
                          <a:latin typeface="Amatic SC" panose="00000500000000000000" pitchFamily="2" charset="-79"/>
                          <a:cs typeface="Amatic SC" panose="00000500000000000000" pitchFamily="2" charset="-79"/>
                        </a:rPr>
                        <a:t>Link to LEARNING BEHAVIOURS</a:t>
                      </a:r>
                      <a:endParaRPr lang="en-GB" sz="1800" b="1" dirty="0">
                        <a:solidFill>
                          <a:srgbClr val="CC66FF"/>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2">
                  <a:txBody>
                    <a:bodyPr/>
                    <a:lstStyle/>
                    <a:p>
                      <a:pPr algn="ctr"/>
                      <a:r>
                        <a:rPr lang="en-US" sz="900" b="0" dirty="0">
                          <a:solidFill>
                            <a:schemeClr val="tx1"/>
                          </a:solidFill>
                        </a:rPr>
                        <a:t>New Beginnings </a:t>
                      </a:r>
                    </a:p>
                    <a:p>
                      <a:pPr algn="ctr"/>
                      <a:r>
                        <a:rPr lang="en-US" sz="900" dirty="0"/>
                        <a:t>See themselves as a valuable individual.</a:t>
                      </a:r>
                      <a:endParaRPr lang="en-US" sz="900" b="0" dirty="0">
                        <a:solidFill>
                          <a:schemeClr val="tx1"/>
                        </a:solidFill>
                      </a:endParaRPr>
                    </a:p>
                    <a:p>
                      <a:pPr algn="ctr"/>
                      <a:r>
                        <a:rPr lang="en-US" sz="900" b="0" dirty="0">
                          <a:solidFill>
                            <a:schemeClr val="tx1"/>
                          </a:solidFill>
                        </a:rPr>
                        <a:t>Being me in my world </a:t>
                      </a:r>
                    </a:p>
                    <a:p>
                      <a:pPr algn="ctr"/>
                      <a:r>
                        <a:rPr lang="en-US" sz="900" b="0" dirty="0">
                          <a:solidFill>
                            <a:schemeClr val="tx1"/>
                          </a:solidFill>
                        </a:rPr>
                        <a:t>Class rules and routines </a:t>
                      </a:r>
                    </a:p>
                    <a:p>
                      <a:pPr algn="ctr"/>
                      <a:r>
                        <a:rPr lang="en-US" sz="900" b="0" dirty="0">
                          <a:solidFill>
                            <a:schemeClr val="tx1"/>
                          </a:solidFill>
                        </a:rPr>
                        <a:t>Supporting children to build relationships</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900" b="0" dirty="0">
                          <a:solidFill>
                            <a:schemeClr val="tx1"/>
                          </a:solidFill>
                        </a:rPr>
                        <a:t>Emotions</a:t>
                      </a:r>
                    </a:p>
                    <a:p>
                      <a:pPr algn="ctr"/>
                      <a:endParaRPr lang="en-GB" sz="900" b="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endParaRPr lang="en-GB"/>
                    </a:p>
                  </a:txBody>
                  <a:tcPr/>
                </a:tc>
                <a:tc gridSpan="2">
                  <a:txBody>
                    <a:bodyPr/>
                    <a:lstStyle/>
                    <a:p>
                      <a:pPr algn="ctr"/>
                      <a:r>
                        <a:rPr lang="en-US" sz="900" b="0" dirty="0">
                          <a:solidFill>
                            <a:schemeClr val="tx1"/>
                          </a:solidFill>
                        </a:rPr>
                        <a:t>Getting on and falling out. </a:t>
                      </a:r>
                    </a:p>
                    <a:p>
                      <a:pPr algn="ctr"/>
                      <a:r>
                        <a:rPr lang="en-US" sz="900" b="0" dirty="0">
                          <a:solidFill>
                            <a:schemeClr val="tx1"/>
                          </a:solidFill>
                        </a:rPr>
                        <a:t>How to deal with anger Self - Confidence </a:t>
                      </a:r>
                    </a:p>
                    <a:p>
                      <a:pPr algn="ctr"/>
                      <a:r>
                        <a:rPr lang="en-US" sz="900" dirty="0"/>
                        <a:t>Build constructive and respectful relationships.</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900" dirty="0"/>
                        <a:t>Ask children to explain to others how they thought about a problem or an emotion and how they dealt with it – Stop I don’t like that! </a:t>
                      </a:r>
                      <a:endParaRPr lang="en-GB" sz="900" b="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900" b="0" dirty="0">
                          <a:solidFill>
                            <a:schemeClr val="tx1"/>
                          </a:solidFill>
                        </a:rPr>
                        <a:t>What makes a good friend?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6E5FB"/>
                    </a:solidFill>
                  </a:tcPr>
                </a:tc>
                <a:tc hMerge="1">
                  <a:txBody>
                    <a:bodyPr/>
                    <a:lstStyle/>
                    <a:p>
                      <a:endParaRPr lang="en-GB"/>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gridSpan="2">
                  <a:txBody>
                    <a:bodyPr/>
                    <a:lstStyle/>
                    <a:p>
                      <a:pPr algn="ctr"/>
                      <a:r>
                        <a:rPr lang="en-US" sz="900" b="0" dirty="0">
                          <a:solidFill>
                            <a:schemeClr val="tx1"/>
                          </a:solidFill>
                        </a:rPr>
                        <a:t>Morals within stories </a:t>
                      </a:r>
                    </a:p>
                    <a:p>
                      <a:pPr algn="ctr"/>
                      <a:r>
                        <a:rPr lang="en-US" sz="900" b="0" dirty="0">
                          <a:solidFill>
                            <a:schemeClr val="tx1"/>
                          </a:solidFill>
                        </a:rPr>
                        <a:t>Learning about qualities and differences </a:t>
                      </a:r>
                    </a:p>
                    <a:p>
                      <a:pPr algn="ctr"/>
                      <a:r>
                        <a:rPr lang="en-US" sz="900" dirty="0"/>
                        <a:t>Identify and moderate their own feelings socially and emotionally.</a:t>
                      </a:r>
                    </a:p>
                    <a:p>
                      <a:pPr algn="ctr"/>
                      <a:r>
                        <a:rPr lang="en-US" sz="900" dirty="0"/>
                        <a:t>Encourage them to think about their own feelings and those of others by giving explicit examples of how others might feel in particular scenarios </a:t>
                      </a:r>
                      <a:r>
                        <a:rPr lang="en-US" sz="900" b="0" dirty="0">
                          <a:solidFill>
                            <a:schemeClr val="tx1"/>
                          </a:solidFill>
                          <a:latin typeface="+mn-lt"/>
                          <a:cs typeface="Amatic SC" panose="00000500000000000000" pitchFamily="2" charset="-79"/>
                        </a:rPr>
                        <a:t> </a:t>
                      </a:r>
                      <a:endParaRPr lang="en-GB" sz="900" b="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EFFF"/>
                    </a:solidFill>
                  </a:tcPr>
                </a:tc>
                <a:tc hMerge="1">
                  <a:txBody>
                    <a:bodyPr/>
                    <a:lstStyle/>
                    <a:p>
                      <a:endParaRPr lang="en-GB"/>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gridSpan="2">
                  <a:txBody>
                    <a:bodyPr/>
                    <a:lstStyle/>
                    <a:p>
                      <a:pPr algn="ctr"/>
                      <a:r>
                        <a:rPr lang="en-US" sz="900" b="0" dirty="0">
                          <a:solidFill>
                            <a:schemeClr val="tx1"/>
                          </a:solidFill>
                        </a:rPr>
                        <a:t>Relationships </a:t>
                      </a:r>
                    </a:p>
                    <a:p>
                      <a:pPr algn="ctr"/>
                      <a:r>
                        <a:rPr lang="en-US" sz="900" b="0" dirty="0">
                          <a:solidFill>
                            <a:schemeClr val="tx1"/>
                          </a:solidFill>
                        </a:rPr>
                        <a:t>Healthy me</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900" b="0" dirty="0">
                          <a:solidFill>
                            <a:schemeClr val="tx1"/>
                          </a:solidFill>
                        </a:rPr>
                        <a:t>Random acts of Kindness </a:t>
                      </a:r>
                    </a:p>
                    <a:p>
                      <a:pPr algn="ctr"/>
                      <a:r>
                        <a:rPr lang="en-US" sz="900" b="0" dirty="0">
                          <a:solidFill>
                            <a:schemeClr val="tx1"/>
                          </a:solidFill>
                          <a:latin typeface="+mn-lt"/>
                          <a:cs typeface="Amatic SC" panose="00000500000000000000" pitchFamily="2" charset="-79"/>
                        </a:rPr>
                        <a:t>Looking after pets </a:t>
                      </a:r>
                    </a:p>
                    <a:p>
                      <a:pPr algn="ctr"/>
                      <a:r>
                        <a:rPr lang="en-US" sz="900" dirty="0"/>
                        <a:t>Give children strategies for staying calm in the face of frustration. Talk them through why we take turns, wait politely, tidy up after ourselves and so on</a:t>
                      </a:r>
                    </a:p>
                    <a:p>
                      <a:pPr algn="ctr"/>
                      <a:endParaRPr lang="en-GB" sz="900" b="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EFFF"/>
                    </a:solidFill>
                  </a:tcPr>
                </a:tc>
                <a:tc hMerge="1">
                  <a:txBody>
                    <a:bodyPr/>
                    <a:lstStyle/>
                    <a:p>
                      <a:pPr algn="ctr"/>
                      <a:r>
                        <a:rPr lang="en-US" sz="1200" b="0" dirty="0">
                          <a:solidFill>
                            <a:schemeClr val="tx1"/>
                          </a:solidFill>
                        </a:rPr>
                        <a:t>Looking after others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1FFFF"/>
                    </a:solidFill>
                  </a:tcPr>
                </a:tc>
                <a:tc>
                  <a:txBody>
                    <a:bodyPr/>
                    <a:lstStyle/>
                    <a:p>
                      <a:pPr algn="ctr"/>
                      <a:r>
                        <a:rPr lang="en-US" sz="900" b="0" dirty="0">
                          <a:solidFill>
                            <a:schemeClr val="tx1"/>
                          </a:solidFill>
                        </a:rPr>
                        <a:t>Looking after others</a:t>
                      </a:r>
                    </a:p>
                    <a:p>
                      <a:pPr algn="ctr"/>
                      <a:r>
                        <a:rPr lang="en-US" sz="900" b="0" dirty="0">
                          <a:solidFill>
                            <a:schemeClr val="tx1"/>
                          </a:solidFill>
                        </a:rPr>
                        <a:t>Friendships</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900" b="0" dirty="0">
                          <a:solidFill>
                            <a:schemeClr val="tx1"/>
                          </a:solidFill>
                          <a:latin typeface="+mn-lt"/>
                          <a:cs typeface="Amatic SC" panose="00000500000000000000" pitchFamily="2" charset="-79"/>
                        </a:rPr>
                        <a:t>Dreams and Goals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900" dirty="0"/>
                        <a:t>Show resilience and perseverance in the face of challenge.</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900" dirty="0"/>
                        <a:t>Discuss why we take turns, wait politely, tidy up after ourselves and so on.</a:t>
                      </a:r>
                      <a:endParaRPr lang="en-GB" sz="900" b="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900" dirty="0"/>
                        <a:t>Looking after our planet</a:t>
                      </a:r>
                      <a:endParaRPr lang="en-GB" sz="900" dirty="0"/>
                    </a:p>
                    <a:p>
                      <a:pPr algn="ctr"/>
                      <a:endParaRPr lang="en-US" sz="900" b="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1FFFF"/>
                    </a:solidFill>
                  </a:tcPr>
                </a:tc>
                <a:tc>
                  <a:txBody>
                    <a:bodyPr/>
                    <a:lstStyle/>
                    <a:p>
                      <a:pPr algn="ctr"/>
                      <a:r>
                        <a:rPr lang="en-US" sz="900" b="0" dirty="0">
                          <a:solidFill>
                            <a:schemeClr val="tx1"/>
                          </a:solidFill>
                          <a:latin typeface="+mn-lt"/>
                          <a:cs typeface="Amatic SC" panose="00000500000000000000" pitchFamily="2" charset="-79"/>
                        </a:rPr>
                        <a:t>Taking part in sports day -  Winning and loosing </a:t>
                      </a:r>
                    </a:p>
                    <a:p>
                      <a:pPr algn="ctr"/>
                      <a:r>
                        <a:rPr lang="en-US" sz="900" b="0" dirty="0">
                          <a:solidFill>
                            <a:schemeClr val="tx1"/>
                          </a:solidFill>
                          <a:latin typeface="+mn-lt"/>
                          <a:cs typeface="Amatic SC" panose="00000500000000000000" pitchFamily="2" charset="-79"/>
                        </a:rPr>
                        <a:t>Changing me </a:t>
                      </a:r>
                    </a:p>
                    <a:p>
                      <a:pPr algn="ctr"/>
                      <a:r>
                        <a:rPr lang="en-US" sz="900" b="0" dirty="0">
                          <a:solidFill>
                            <a:schemeClr val="tx1"/>
                          </a:solidFill>
                          <a:latin typeface="+mn-lt"/>
                          <a:cs typeface="Amatic SC" panose="00000500000000000000" pitchFamily="2" charset="-79"/>
                        </a:rPr>
                        <a:t>Look how far I've come!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900" dirty="0"/>
                        <a:t>Model positive </a:t>
                      </a:r>
                      <a:r>
                        <a:rPr lang="en-US" sz="900" dirty="0" err="1"/>
                        <a:t>behaviour</a:t>
                      </a:r>
                      <a:r>
                        <a:rPr lang="en-US" sz="900" dirty="0"/>
                        <a:t> and highlight exemplary </a:t>
                      </a:r>
                      <a:r>
                        <a:rPr lang="en-US" sz="900" dirty="0" err="1"/>
                        <a:t>behaviour</a:t>
                      </a:r>
                      <a:r>
                        <a:rPr lang="en-US" sz="900" dirty="0"/>
                        <a:t> of children in class, narrating what was kind and considerate about the </a:t>
                      </a:r>
                      <a:r>
                        <a:rPr lang="en-US" sz="900" dirty="0" err="1"/>
                        <a:t>behaviour</a:t>
                      </a:r>
                      <a:r>
                        <a:rPr lang="en-US" sz="900" dirty="0"/>
                        <a:t>.</a:t>
                      </a:r>
                      <a:r>
                        <a:rPr lang="en-US" sz="900" b="0" dirty="0">
                          <a:solidFill>
                            <a:schemeClr val="tx1"/>
                          </a:solidFill>
                          <a:latin typeface="+mn-lt"/>
                          <a:cs typeface="Amatic SC" panose="00000500000000000000" pitchFamily="2" charset="-79"/>
                        </a:rPr>
                        <a:t> Celebrating differences</a:t>
                      </a:r>
                    </a:p>
                    <a:p>
                      <a:pPr algn="ctr"/>
                      <a:endParaRPr lang="en-US" sz="9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1FFFF"/>
                    </a:solidFill>
                  </a:tcPr>
                </a:tc>
                <a:extLst>
                  <a:ext uri="{0D108BD9-81ED-4DB2-BD59-A6C34878D82A}">
                    <a16:rowId xmlns:a16="http://schemas.microsoft.com/office/drawing/2014/main" val="4290435388"/>
                  </a:ext>
                </a:extLst>
              </a:tr>
              <a:tr h="989017">
                <a:tc vMerge="1">
                  <a:txBody>
                    <a:bodyPr/>
                    <a:lstStyle/>
                    <a:p>
                      <a:pPr algn="ctr"/>
                      <a:r>
                        <a:rPr lang="en-US" sz="2400" b="1" dirty="0">
                          <a:latin typeface="Amatic SC" panose="00000500000000000000" pitchFamily="2" charset="-79"/>
                          <a:cs typeface="Amatic SC" panose="00000500000000000000" pitchFamily="2" charset="-79"/>
                        </a:rPr>
                        <a:t>Self -  Regulation</a:t>
                      </a:r>
                    </a:p>
                    <a:p>
                      <a:pPr algn="ctr"/>
                      <a:r>
                        <a:rPr lang="en-US" sz="1800" b="1" dirty="0">
                          <a:latin typeface="Amatic SC" panose="00000500000000000000" pitchFamily="2" charset="-79"/>
                          <a:cs typeface="Amatic SC" panose="00000500000000000000" pitchFamily="2" charset="-79"/>
                        </a:rPr>
                        <a:t>Link to Behaviour for Learning  </a:t>
                      </a:r>
                      <a:endParaRPr lang="en-GB" sz="18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6">
                  <a:txBody>
                    <a:bodyPr/>
                    <a:lstStyle/>
                    <a:p>
                      <a:pPr marL="0" indent="0" algn="l">
                        <a:buFont typeface="Wingdings" panose="05000000000000000000" pitchFamily="2" charset="2"/>
                        <a:buNone/>
                      </a:pPr>
                      <a:r>
                        <a:rPr lang="en-US" sz="1050" dirty="0">
                          <a:solidFill>
                            <a:schemeClr val="tx1"/>
                          </a:solidFill>
                          <a:latin typeface="+mn-lt"/>
                          <a:cs typeface="RM Typerighter old" panose="00000400000000000000" pitchFamily="2" charset="-79"/>
                        </a:rPr>
                        <a:t>Show an understanding of their own feelings and those of others, and begin to </a:t>
                      </a:r>
                      <a:r>
                        <a:rPr lang="en-US" sz="1050" b="1" dirty="0">
                          <a:solidFill>
                            <a:schemeClr val="tx1"/>
                          </a:solidFill>
                          <a:latin typeface="+mn-lt"/>
                          <a:cs typeface="RM Typerighter old" panose="00000400000000000000" pitchFamily="2" charset="-79"/>
                        </a:rPr>
                        <a:t>regulate their behaviour accordingly</a:t>
                      </a:r>
                      <a:r>
                        <a:rPr lang="en-US" sz="1050" dirty="0">
                          <a:solidFill>
                            <a:schemeClr val="tx1"/>
                          </a:solidFill>
                          <a:latin typeface="+mn-lt"/>
                          <a:cs typeface="RM Typerighter old" panose="00000400000000000000" pitchFamily="2" charset="-79"/>
                        </a:rPr>
                        <a:t>. Set and work towards simple goals, being able to wait for what they want and </a:t>
                      </a:r>
                      <a:r>
                        <a:rPr lang="en-US" sz="1050" b="1" dirty="0">
                          <a:solidFill>
                            <a:schemeClr val="tx1"/>
                          </a:solidFill>
                          <a:latin typeface="+mn-lt"/>
                          <a:cs typeface="RM Typerighter old" panose="00000400000000000000" pitchFamily="2" charset="-79"/>
                        </a:rPr>
                        <a:t>control their immediate impulses when appropriate</a:t>
                      </a:r>
                      <a:r>
                        <a:rPr lang="en-US" sz="1050" dirty="0">
                          <a:solidFill>
                            <a:schemeClr val="tx1"/>
                          </a:solidFill>
                          <a:latin typeface="+mn-lt"/>
                          <a:cs typeface="RM Typerighter old" panose="00000400000000000000" pitchFamily="2" charset="-79"/>
                        </a:rPr>
                        <a:t>. Give </a:t>
                      </a:r>
                      <a:r>
                        <a:rPr lang="en-US" sz="1050" b="1" dirty="0">
                          <a:solidFill>
                            <a:schemeClr val="tx1"/>
                          </a:solidFill>
                          <a:latin typeface="+mn-lt"/>
                          <a:cs typeface="RM Typerighter old" panose="00000400000000000000" pitchFamily="2" charset="-79"/>
                        </a:rPr>
                        <a:t>focused attention to what the teacher says</a:t>
                      </a:r>
                      <a:r>
                        <a:rPr lang="en-US" sz="1050" dirty="0">
                          <a:solidFill>
                            <a:schemeClr val="tx1"/>
                          </a:solidFill>
                          <a:latin typeface="+mn-lt"/>
                          <a:cs typeface="RM Typerighter old" panose="00000400000000000000" pitchFamily="2" charset="-79"/>
                        </a:rPr>
                        <a:t>, responding appropriately even when engaged in activity, and show an ability to follow instructions involving several ideas or actions.</a:t>
                      </a:r>
                    </a:p>
                    <a:p>
                      <a:pPr marL="171450" indent="-171450" algn="ctr">
                        <a:buFont typeface="Wingdings" panose="05000000000000000000" pitchFamily="2" charset="2"/>
                        <a:buChar char="ü"/>
                      </a:pPr>
                      <a:r>
                        <a:rPr lang="en-US" sz="1050" b="1" i="0" kern="1200" dirty="0">
                          <a:solidFill>
                            <a:schemeClr val="bg1">
                              <a:lumMod val="50000"/>
                            </a:schemeClr>
                          </a:solidFill>
                          <a:effectLst/>
                          <a:latin typeface="+mn-lt"/>
                          <a:ea typeface="+mn-ea"/>
                          <a:cs typeface="+mn-cs"/>
                        </a:rPr>
                        <a:t>Controlling own feelings and behaviours</a:t>
                      </a:r>
                    </a:p>
                    <a:p>
                      <a:pPr marL="171450" indent="-171450" algn="ctr">
                        <a:buFont typeface="Wingdings" panose="05000000000000000000" pitchFamily="2" charset="2"/>
                        <a:buChar char="ü"/>
                      </a:pPr>
                      <a:r>
                        <a:rPr lang="en-US" sz="1050" b="1" i="0" kern="1200" dirty="0">
                          <a:solidFill>
                            <a:schemeClr val="bg1">
                              <a:lumMod val="50000"/>
                            </a:schemeClr>
                          </a:solidFill>
                          <a:effectLst/>
                          <a:latin typeface="+mn-lt"/>
                          <a:ea typeface="+mn-ea"/>
                          <a:cs typeface="+mn-cs"/>
                        </a:rPr>
                        <a:t>Applying personalised strategies to return to a state of calm</a:t>
                      </a:r>
                    </a:p>
                    <a:p>
                      <a:pPr marL="171450" indent="-171450" algn="ctr">
                        <a:buFont typeface="Wingdings" panose="05000000000000000000" pitchFamily="2" charset="2"/>
                        <a:buChar char="ü"/>
                      </a:pPr>
                      <a:r>
                        <a:rPr lang="en-US" sz="1050" b="1" i="0" kern="1200" dirty="0">
                          <a:solidFill>
                            <a:schemeClr val="bg1">
                              <a:lumMod val="50000"/>
                            </a:schemeClr>
                          </a:solidFill>
                          <a:effectLst/>
                          <a:latin typeface="+mn-lt"/>
                          <a:ea typeface="+mn-ea"/>
                          <a:cs typeface="+mn-cs"/>
                        </a:rPr>
                        <a:t>Being able to curb impulsive behaviours</a:t>
                      </a:r>
                    </a:p>
                    <a:p>
                      <a:pPr marL="171450" indent="-171450" algn="ctr">
                        <a:buFont typeface="Wingdings" panose="05000000000000000000" pitchFamily="2" charset="2"/>
                        <a:buChar char="ü"/>
                      </a:pPr>
                      <a:r>
                        <a:rPr lang="en-US" sz="1050" b="1" i="0" kern="1200" dirty="0">
                          <a:solidFill>
                            <a:schemeClr val="bg1">
                              <a:lumMod val="50000"/>
                            </a:schemeClr>
                          </a:solidFill>
                          <a:effectLst/>
                          <a:latin typeface="+mn-lt"/>
                          <a:ea typeface="+mn-ea"/>
                          <a:cs typeface="+mn-cs"/>
                        </a:rPr>
                        <a:t>Being able to concentrate on a task</a:t>
                      </a:r>
                    </a:p>
                    <a:p>
                      <a:pPr marL="171450" indent="-171450" algn="ctr">
                        <a:buFont typeface="Wingdings" panose="05000000000000000000" pitchFamily="2" charset="2"/>
                        <a:buChar char="ü"/>
                      </a:pPr>
                      <a:r>
                        <a:rPr lang="en-US" sz="1050" b="1" i="0" kern="1200" dirty="0">
                          <a:solidFill>
                            <a:schemeClr val="bg1">
                              <a:lumMod val="50000"/>
                            </a:schemeClr>
                          </a:solidFill>
                          <a:effectLst/>
                          <a:latin typeface="+mn-lt"/>
                          <a:ea typeface="+mn-ea"/>
                          <a:cs typeface="+mn-cs"/>
                        </a:rPr>
                        <a:t>Being able to ignore distractions</a:t>
                      </a:r>
                    </a:p>
                    <a:p>
                      <a:pPr marL="171450" indent="-171450" algn="ctr">
                        <a:buFont typeface="Wingdings" panose="05000000000000000000" pitchFamily="2" charset="2"/>
                        <a:buChar char="ü"/>
                      </a:pPr>
                      <a:r>
                        <a:rPr lang="en-US" sz="1050" b="1" i="0" kern="1200" dirty="0">
                          <a:solidFill>
                            <a:schemeClr val="bg1">
                              <a:lumMod val="50000"/>
                            </a:schemeClr>
                          </a:solidFill>
                          <a:effectLst/>
                          <a:latin typeface="+mn-lt"/>
                          <a:ea typeface="+mn-ea"/>
                          <a:cs typeface="+mn-cs"/>
                        </a:rPr>
                        <a:t>Planning</a:t>
                      </a:r>
                    </a:p>
                    <a:p>
                      <a:pPr marL="171450" indent="-171450" algn="ctr">
                        <a:buFont typeface="Wingdings" panose="05000000000000000000" pitchFamily="2" charset="2"/>
                        <a:buChar char="ü"/>
                      </a:pPr>
                      <a:r>
                        <a:rPr lang="en-US" sz="1050" b="1" i="0" kern="1200" dirty="0">
                          <a:solidFill>
                            <a:schemeClr val="bg1">
                              <a:lumMod val="50000"/>
                            </a:schemeClr>
                          </a:solidFill>
                          <a:effectLst/>
                          <a:latin typeface="+mn-lt"/>
                          <a:ea typeface="+mn-ea"/>
                          <a:cs typeface="+mn-cs"/>
                        </a:rPr>
                        <a:t>Thinking before acting</a:t>
                      </a:r>
                    </a:p>
                    <a:p>
                      <a:pPr marL="171450" indent="-171450" algn="ctr">
                        <a:buFont typeface="Wingdings" panose="05000000000000000000" pitchFamily="2" charset="2"/>
                        <a:buChar char="ü"/>
                      </a:pPr>
                      <a:r>
                        <a:rPr lang="en-US" sz="1050" b="1" i="0" kern="1200" dirty="0">
                          <a:solidFill>
                            <a:schemeClr val="bg1">
                              <a:lumMod val="50000"/>
                            </a:schemeClr>
                          </a:solidFill>
                          <a:effectLst/>
                          <a:latin typeface="+mn-lt"/>
                          <a:ea typeface="+mn-ea"/>
                          <a:cs typeface="+mn-cs"/>
                        </a:rPr>
                        <a:t>Delaying gratification</a:t>
                      </a:r>
                    </a:p>
                    <a:p>
                      <a:pPr marL="171450" indent="-171450" algn="ctr">
                        <a:buFont typeface="Wingdings" panose="05000000000000000000" pitchFamily="2" charset="2"/>
                        <a:buChar char="ü"/>
                      </a:pPr>
                      <a:r>
                        <a:rPr lang="en-US" sz="1050" b="1" i="0" kern="1200" dirty="0">
                          <a:solidFill>
                            <a:schemeClr val="bg1">
                              <a:lumMod val="50000"/>
                            </a:schemeClr>
                          </a:solidFill>
                          <a:effectLst/>
                          <a:latin typeface="+mn-lt"/>
                          <a:ea typeface="+mn-ea"/>
                          <a:cs typeface="+mn-cs"/>
                        </a:rPr>
                        <a:t>Persisting in the face of difficulty.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endParaRPr lang="en-GB"/>
                    </a:p>
                  </a:txBody>
                  <a:tcPr>
                    <a:lnT w="12700" cap="flat" cmpd="sng" algn="ctr">
                      <a:solidFill>
                        <a:schemeClr val="tx1"/>
                      </a:solidFill>
                      <a:prstDash val="solid"/>
                      <a:round/>
                      <a:headEnd type="none" w="med" len="med"/>
                      <a:tailEnd type="none" w="med" len="med"/>
                    </a:lnT>
                  </a:tcPr>
                </a:tc>
                <a:tc hMerge="1">
                  <a:txBody>
                    <a:bodyPr/>
                    <a:lstStyle/>
                    <a:p>
                      <a:pPr algn="ctr"/>
                      <a:endParaRPr lang="en-GB" sz="1400" dirty="0">
                        <a:latin typeface="Amatic SC" panose="00000500000000000000" pitchFamily="2" charset="-79"/>
                        <a:cs typeface="Amatic SC" panose="00000500000000000000" pitchFamily="2" charset="-79"/>
                      </a:endParaRPr>
                    </a:p>
                  </a:txBody>
                  <a:tcP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hMerge="1">
                  <a:txBody>
                    <a:bodyPr/>
                    <a:lstStyle/>
                    <a:p>
                      <a:pPr algn="ctr"/>
                      <a:endParaRPr lang="en-GB"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rgbClr val="FFEFFF"/>
                    </a:solidFill>
                  </a:tcPr>
                </a:tc>
                <a:tc gridSpan="4">
                  <a:txBody>
                    <a:bodyPr/>
                    <a:lstStyle/>
                    <a:p>
                      <a:pPr algn="ctr"/>
                      <a:r>
                        <a:rPr lang="en-US" sz="1100" b="0" i="1" kern="1200" dirty="0">
                          <a:solidFill>
                            <a:schemeClr val="tx1"/>
                          </a:solidFill>
                          <a:effectLst/>
                          <a:latin typeface="+mn-lt"/>
                          <a:ea typeface="+mn-ea"/>
                          <a:cs typeface="+mn-cs"/>
                        </a:rPr>
                        <a:t>“Self-regulatory skills can be defined as the ability of children to manage their own behaviour and aspects of their learning. In the early years, efforts to develop self-regulation often seek to improve levels of self-control and reduce impulsivity. Activities typically include supporting children in articulating their plans and learning strategies and reviewing what they have done.” Education Endowment Foundation.</a:t>
                      </a:r>
                      <a:endParaRPr lang="en-GB" sz="1100" i="1" dirty="0">
                        <a:solidFill>
                          <a:schemeClr val="tx1"/>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pPr algn="ctr"/>
                      <a:endParaRPr lang="en-US" sz="1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endParaRPr lang="en-GB"/>
                    </a:p>
                  </a:txBody>
                  <a:tcPr/>
                </a:tc>
                <a:tc hMerge="1">
                  <a:txBody>
                    <a:bodyPr/>
                    <a:lstStyle/>
                    <a:p>
                      <a:pPr algn="ctr"/>
                      <a:endParaRPr lang="en-GB"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80869022"/>
                  </a:ext>
                </a:extLst>
              </a:tr>
            </a:tbl>
          </a:graphicData>
        </a:graphic>
      </p:graphicFrame>
      <p:pic>
        <p:nvPicPr>
          <p:cNvPr id="9" name="Picture 8">
            <a:extLst>
              <a:ext uri="{FF2B5EF4-FFF2-40B4-BE49-F238E27FC236}">
                <a16:creationId xmlns:a16="http://schemas.microsoft.com/office/drawing/2014/main" id="{22D24B6A-CE47-4BC3-8F43-9D9AE2293426}"/>
              </a:ext>
            </a:extLst>
          </p:cNvPr>
          <p:cNvPicPr>
            <a:picLocks noChangeAspect="1"/>
          </p:cNvPicPr>
          <p:nvPr/>
        </p:nvPicPr>
        <p:blipFill>
          <a:blip r:embed="rId4">
            <a:lum bright="70000" contrast="-70000"/>
            <a:extLst>
              <a:ext uri="{28A0092B-C50C-407E-A947-70E740481C1C}">
                <a14:useLocalDpi xmlns:a14="http://schemas.microsoft.com/office/drawing/2010/main" val="0"/>
              </a:ext>
            </a:extLst>
          </a:blip>
          <a:stretch>
            <a:fillRect/>
          </a:stretch>
        </p:blipFill>
        <p:spPr>
          <a:xfrm>
            <a:off x="10558675" y="5500907"/>
            <a:ext cx="1342593" cy="889975"/>
          </a:xfrm>
          <a:prstGeom prst="rect">
            <a:avLst/>
          </a:prstGeom>
        </p:spPr>
      </p:pic>
      <p:sp>
        <p:nvSpPr>
          <p:cNvPr id="7" name="TextBox 6">
            <a:extLst>
              <a:ext uri="{FF2B5EF4-FFF2-40B4-BE49-F238E27FC236}">
                <a16:creationId xmlns:a16="http://schemas.microsoft.com/office/drawing/2014/main" id="{07040BD5-019E-4D00-8E26-D63E6F2575FD}"/>
              </a:ext>
            </a:extLst>
          </p:cNvPr>
          <p:cNvSpPr txBox="1"/>
          <p:nvPr/>
        </p:nvSpPr>
        <p:spPr>
          <a:xfrm>
            <a:off x="7049386" y="6210574"/>
            <a:ext cx="3509289" cy="577081"/>
          </a:xfrm>
          <a:prstGeom prst="rect">
            <a:avLst/>
          </a:prstGeom>
          <a:noFill/>
        </p:spPr>
        <p:txBody>
          <a:bodyPr wrap="square">
            <a:spAutoFit/>
          </a:bodyPr>
          <a:lstStyle/>
          <a:p>
            <a:pPr algn="ctr"/>
            <a:r>
              <a:rPr lang="en-US" sz="1050" b="0" i="1" dirty="0">
                <a:solidFill>
                  <a:schemeClr val="bg1">
                    <a:lumMod val="50000"/>
                  </a:schemeClr>
                </a:solidFill>
                <a:effectLst/>
              </a:rPr>
              <a:t>We understand that children develop in individual ways and at varying rates –  physically, cognitively, linguistically, socially and emotionally.</a:t>
            </a:r>
            <a:endParaRPr lang="en-GB" sz="1050" i="1" dirty="0">
              <a:solidFill>
                <a:schemeClr val="bg1">
                  <a:lumMod val="50000"/>
                </a:schemeClr>
              </a:solidFill>
            </a:endParaRPr>
          </a:p>
        </p:txBody>
      </p:sp>
      <p:pic>
        <p:nvPicPr>
          <p:cNvPr id="10" name="Picture 9">
            <a:extLst>
              <a:ext uri="{FF2B5EF4-FFF2-40B4-BE49-F238E27FC236}">
                <a16:creationId xmlns:a16="http://schemas.microsoft.com/office/drawing/2014/main" id="{0BF8ACDF-BB91-4082-80EE-CECDCE9817C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29637" y="177421"/>
            <a:ext cx="817025" cy="668739"/>
          </a:xfrm>
          <a:prstGeom prst="rect">
            <a:avLst/>
          </a:prstGeom>
        </p:spPr>
      </p:pic>
    </p:spTree>
    <p:custDataLst>
      <p:tags r:id="rId1"/>
    </p:custDataLst>
    <p:extLst>
      <p:ext uri="{BB962C8B-B14F-4D97-AF65-F5344CB8AC3E}">
        <p14:creationId xmlns:p14="http://schemas.microsoft.com/office/powerpoint/2010/main" val="144081894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panose="00000500000000000000" pitchFamily="2" charset="-79"/>
                <a:cs typeface="Amatic SC" panose="00000500000000000000" pitchFamily="2" charset="-79"/>
              </a:rPr>
              <a:t>Reception Long Term Plan 25-26</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188475205"/>
              </p:ext>
            </p:extLst>
          </p:nvPr>
        </p:nvGraphicFramePr>
        <p:xfrm>
          <a:off x="472644" y="500600"/>
          <a:ext cx="11459371" cy="6305090"/>
        </p:xfrm>
        <a:graphic>
          <a:graphicData uri="http://schemas.openxmlformats.org/drawingml/2006/table">
            <a:tbl>
              <a:tblPr firstRow="1" bandRow="1">
                <a:tableStyleId>{5C22544A-7EE6-4342-B048-85BDC9FD1C3A}</a:tableStyleId>
              </a:tblPr>
              <a:tblGrid>
                <a:gridCol w="1579440">
                  <a:extLst>
                    <a:ext uri="{9D8B030D-6E8A-4147-A177-3AD203B41FA5}">
                      <a16:colId xmlns:a16="http://schemas.microsoft.com/office/drawing/2014/main" val="385991600"/>
                    </a:ext>
                  </a:extLst>
                </a:gridCol>
                <a:gridCol w="1694666">
                  <a:extLst>
                    <a:ext uri="{9D8B030D-6E8A-4147-A177-3AD203B41FA5}">
                      <a16:colId xmlns:a16="http://schemas.microsoft.com/office/drawing/2014/main" val="2865123548"/>
                    </a:ext>
                  </a:extLst>
                </a:gridCol>
                <a:gridCol w="1637053">
                  <a:extLst>
                    <a:ext uri="{9D8B030D-6E8A-4147-A177-3AD203B41FA5}">
                      <a16:colId xmlns:a16="http://schemas.microsoft.com/office/drawing/2014/main" val="872926247"/>
                    </a:ext>
                  </a:extLst>
                </a:gridCol>
                <a:gridCol w="1637053">
                  <a:extLst>
                    <a:ext uri="{9D8B030D-6E8A-4147-A177-3AD203B41FA5}">
                      <a16:colId xmlns:a16="http://schemas.microsoft.com/office/drawing/2014/main" val="1315738151"/>
                    </a:ext>
                  </a:extLst>
                </a:gridCol>
                <a:gridCol w="1637053">
                  <a:extLst>
                    <a:ext uri="{9D8B030D-6E8A-4147-A177-3AD203B41FA5}">
                      <a16:colId xmlns:a16="http://schemas.microsoft.com/office/drawing/2014/main" val="2709165749"/>
                    </a:ext>
                  </a:extLst>
                </a:gridCol>
                <a:gridCol w="1637053">
                  <a:extLst>
                    <a:ext uri="{9D8B030D-6E8A-4147-A177-3AD203B41FA5}">
                      <a16:colId xmlns:a16="http://schemas.microsoft.com/office/drawing/2014/main" val="2335150482"/>
                    </a:ext>
                  </a:extLst>
                </a:gridCol>
                <a:gridCol w="1637053">
                  <a:extLst>
                    <a:ext uri="{9D8B030D-6E8A-4147-A177-3AD203B41FA5}">
                      <a16:colId xmlns:a16="http://schemas.microsoft.com/office/drawing/2014/main" val="4046203905"/>
                    </a:ext>
                  </a:extLst>
                </a:gridCol>
              </a:tblGrid>
              <a:tr h="460550">
                <a:tc>
                  <a:txBody>
                    <a:bodyPr/>
                    <a:lstStyle/>
                    <a:p>
                      <a:pPr algn="ctr"/>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TERM 1</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dirty="0">
                          <a:solidFill>
                            <a:schemeClr val="bg1">
                              <a:lumMod val="50000"/>
                            </a:schemeClr>
                          </a:solidFill>
                          <a:latin typeface="Amatic SC" panose="00000500000000000000" pitchFamily="2" charset="-79"/>
                          <a:cs typeface="Amatic SC" panose="00000500000000000000" pitchFamily="2" charset="-79"/>
                        </a:rPr>
                        <a:t>TERM 2</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TERM 3</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TERM 4</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TERM 5</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TERM 6</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422123">
                <a:tc>
                  <a:txBody>
                    <a:bodyPr/>
                    <a:lstStyle/>
                    <a:p>
                      <a:pPr algn="ctr"/>
                      <a:r>
                        <a:rPr lang="en-US" sz="2000" b="0" dirty="0">
                          <a:latin typeface="Amatic SC" panose="00000500000000000000" pitchFamily="2" charset="-79"/>
                          <a:cs typeface="Amatic SC" panose="00000500000000000000" pitchFamily="2" charset="-79"/>
                        </a:rPr>
                        <a:t>General Themes </a:t>
                      </a:r>
                      <a:endParaRPr lang="en-GB" sz="20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2000" dirty="0">
                          <a:latin typeface="Amatic SC" panose="00000500000000000000" pitchFamily="2" charset="-79"/>
                          <a:cs typeface="Amatic SC" panose="00000500000000000000" pitchFamily="2" charset="-79"/>
                        </a:rPr>
                        <a:t>ME, MYSELF AND I</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BEAR NECESSITIES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2000" dirty="0">
                          <a:latin typeface="Amatic SC" panose="00000500000000000000" pitchFamily="2" charset="-79"/>
                          <a:cs typeface="Amatic SC" panose="00000500000000000000" pitchFamily="2" charset="-79"/>
                        </a:rPr>
                        <a:t>TERRIFIC TALES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AMAZING AUTHORS!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000" dirty="0">
                          <a:latin typeface="Amatic SC" panose="00000500000000000000" pitchFamily="2" charset="-79"/>
                          <a:cs typeface="Amatic SC" panose="00000500000000000000" pitchFamily="2" charset="-79"/>
                        </a:rPr>
                        <a:t>COME OUTSIDE!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dirty="0">
                          <a:latin typeface="Amatic SC" panose="00000500000000000000" pitchFamily="2" charset="-79"/>
                          <a:cs typeface="Amatic SC" panose="00000500000000000000" pitchFamily="2" charset="-79"/>
                        </a:rPr>
                        <a:t>AROUND THE WORLD IN 35 DAYS</a:t>
                      </a:r>
                      <a:r>
                        <a:rPr lang="en-US" sz="2000" dirty="0">
                          <a:latin typeface="Amatic SC" panose="00000500000000000000" pitchFamily="2" charset="-79"/>
                          <a:cs typeface="Amatic SC" panose="00000500000000000000" pitchFamily="2" charset="-79"/>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422123">
                <a:tc rowSpan="4">
                  <a:txBody>
                    <a:bodyPr/>
                    <a:lstStyle/>
                    <a:p>
                      <a:pPr algn="ctr"/>
                      <a:r>
                        <a:rPr lang="en-US" sz="2000" b="1" dirty="0">
                          <a:latin typeface="Amatic SC" panose="00000500000000000000" pitchFamily="2" charset="-79"/>
                          <a:cs typeface="Amatic SC" panose="00000500000000000000" pitchFamily="2" charset="-79"/>
                        </a:rPr>
                        <a:t>Physical development </a:t>
                      </a:r>
                    </a:p>
                    <a:p>
                      <a:pPr algn="ctr"/>
                      <a:endParaRPr lang="en-US" sz="1000" b="0" dirty="0">
                        <a:latin typeface="Amatic SC" panose="00000500000000000000" pitchFamily="2" charset="-79"/>
                        <a:cs typeface="Amatic SC" panose="00000500000000000000" pitchFamily="2" charset="-79"/>
                      </a:endParaRPr>
                    </a:p>
                    <a:p>
                      <a:pPr algn="ctr"/>
                      <a:endParaRPr lang="en-US" sz="1000" b="0" dirty="0">
                        <a:latin typeface="Amatic SC" panose="00000500000000000000" pitchFamily="2" charset="-79"/>
                        <a:cs typeface="Amatic SC" panose="00000500000000000000" pitchFamily="2" charset="-79"/>
                      </a:endParaRPr>
                    </a:p>
                    <a:p>
                      <a:pPr algn="ctr"/>
                      <a:endParaRPr lang="en-US" sz="1000" b="0" dirty="0">
                        <a:latin typeface="Amatic SC" panose="00000500000000000000" pitchFamily="2" charset="-79"/>
                        <a:cs typeface="Amatic SC" panose="00000500000000000000" pitchFamily="2" charset="-79"/>
                      </a:endParaRPr>
                    </a:p>
                    <a:p>
                      <a:pPr algn="ctr"/>
                      <a:endParaRPr lang="en-US" sz="1000" b="0" dirty="0">
                        <a:latin typeface="Amatic SC" panose="00000500000000000000" pitchFamily="2" charset="-79"/>
                        <a:cs typeface="Amatic SC" panose="00000500000000000000" pitchFamily="2" charset="-79"/>
                      </a:endParaRPr>
                    </a:p>
                    <a:p>
                      <a:pPr algn="ctr"/>
                      <a:endParaRPr lang="en-US" sz="1000" b="0" dirty="0">
                        <a:latin typeface="Amatic SC" panose="00000500000000000000" pitchFamily="2" charset="-79"/>
                        <a:cs typeface="Amatic SC" panose="00000500000000000000" pitchFamily="2" charset="-79"/>
                      </a:endParaRPr>
                    </a:p>
                    <a:p>
                      <a:pPr algn="ctr"/>
                      <a:r>
                        <a:rPr lang="en-US" sz="3200" b="0" dirty="0">
                          <a:latin typeface="Amatic SC" panose="00000500000000000000" pitchFamily="2" charset="-79"/>
                          <a:cs typeface="Amatic SC" panose="00000500000000000000" pitchFamily="2" charset="-79"/>
                        </a:rPr>
                        <a:t>Fine motor </a:t>
                      </a:r>
                    </a:p>
                    <a:p>
                      <a:pPr algn="ctr"/>
                      <a:r>
                        <a:rPr lang="en-US" sz="700" dirty="0"/>
                        <a:t>Continuously check the process of children’s handwriting (pencil grip and letter formation, including directionality). Provide extra help and guidance when needed.</a:t>
                      </a:r>
                    </a:p>
                    <a:p>
                      <a:pPr algn="ctr"/>
                      <a:endParaRPr lang="en-US" sz="800" dirty="0"/>
                    </a:p>
                    <a:p>
                      <a:pPr algn="ctr"/>
                      <a:r>
                        <a:rPr lang="en-US" sz="1400" b="1" dirty="0">
                          <a:solidFill>
                            <a:srgbClr val="CC66FF"/>
                          </a:solidFill>
                          <a:latin typeface="Amatic SC" panose="00000500000000000000" pitchFamily="2" charset="-79"/>
                          <a:cs typeface="Amatic SC" panose="00000500000000000000" pitchFamily="2" charset="-79"/>
                        </a:rPr>
                        <a:t>Daily opportunities for Fine Motor Activities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b="0" dirty="0">
                          <a:latin typeface="Amatic SC" panose="00000500000000000000" pitchFamily="2" charset="-79"/>
                          <a:cs typeface="Amatic SC" panose="00000500000000000000" pitchFamily="2" charset="-79"/>
                        </a:rPr>
                        <a:t>Gross motor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32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6">
                  <a:txBody>
                    <a:bodyPr/>
                    <a:lstStyle/>
                    <a:p>
                      <a:pPr algn="l"/>
                      <a:r>
                        <a:rPr lang="en-US" sz="1050" dirty="0"/>
                        <a:t>Physical activity is </a:t>
                      </a:r>
                      <a:r>
                        <a:rPr lang="en-US" sz="1050" b="1" dirty="0"/>
                        <a:t>vital</a:t>
                      </a:r>
                      <a:r>
                        <a:rPr lang="en-US" sz="1050" dirty="0"/>
                        <a:t> in children’s all-round development, enabling them to </a:t>
                      </a:r>
                      <a:r>
                        <a:rPr lang="en-US" sz="1050" b="1" dirty="0"/>
                        <a:t>pursue happy, healthy and active lives</a:t>
                      </a:r>
                      <a:r>
                        <a:rPr lang="en-US" sz="1050" dirty="0"/>
                        <a:t>. Gross and fine motor experiences develop incrementally throughout early childhood, starting with </a:t>
                      </a:r>
                      <a:r>
                        <a:rPr lang="en-US" sz="1050" b="1" dirty="0"/>
                        <a:t>sensory explorations </a:t>
                      </a:r>
                      <a:r>
                        <a:rPr lang="en-US" sz="1050" dirty="0"/>
                        <a:t>and the development of a </a:t>
                      </a:r>
                      <a:r>
                        <a:rPr lang="en-US" sz="1050" b="1" dirty="0"/>
                        <a:t>child’s strength, co-ordination and positional awareness </a:t>
                      </a:r>
                      <a:r>
                        <a:rPr lang="en-US" sz="1050" dirty="0"/>
                        <a:t>through tummy time, crawling and play movement with both objects and adults. By creating games and providing opportunities for play both indoors and outdoors, adults can support children to develop their </a:t>
                      </a:r>
                      <a:r>
                        <a:rPr lang="en-US" sz="1050" b="1" dirty="0"/>
                        <a:t>core strength, stability, balance, spatial awareness</a:t>
                      </a:r>
                      <a:r>
                        <a:rPr lang="en-US" sz="1050" dirty="0"/>
                        <a:t>, co-ordination and agility. Gross motor skills provide the foundation for developing healthy bodies and social and emotional well-being. </a:t>
                      </a:r>
                      <a:r>
                        <a:rPr lang="en-US" sz="1050" b="1" dirty="0"/>
                        <a:t>Fine motor control and precision helps with hand-eye co-ordination</a:t>
                      </a:r>
                      <a:r>
                        <a:rPr lang="en-US" sz="1050" dirty="0"/>
                        <a:t>, which is later linked to </a:t>
                      </a:r>
                      <a:r>
                        <a:rPr lang="en-US" sz="1050" b="1" dirty="0"/>
                        <a:t>early literacy</a:t>
                      </a:r>
                      <a:r>
                        <a:rPr lang="en-US" sz="1050" dirty="0"/>
                        <a:t>. Repeated and varied opportunities to explore and play with small world activities, puzzles, arts and crafts and the practice of using small tools, with feedback and support from adults, allow children to develop </a:t>
                      </a:r>
                      <a:r>
                        <a:rPr lang="en-US" sz="1050" b="1" dirty="0"/>
                        <a:t>proficiency, control and confidence.</a:t>
                      </a:r>
                      <a:endParaRPr lang="en-US" sz="105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773595032"/>
                  </a:ext>
                </a:extLst>
              </a:tr>
              <a:tr h="989017">
                <a:tc vMerge="1">
                  <a:txBody>
                    <a:bodyPr/>
                    <a:lstStyle/>
                    <a:p>
                      <a:pPr algn="ctr"/>
                      <a:r>
                        <a:rPr lang="en-US" sz="4000" b="0" dirty="0">
                          <a:latin typeface="Amatic SC" panose="00000500000000000000" pitchFamily="2" charset="-79"/>
                          <a:cs typeface="Amatic SC" panose="00000500000000000000" pitchFamily="2" charset="-79"/>
                        </a:rPr>
                        <a:t>Fine motor </a:t>
                      </a:r>
                      <a:endParaRPr lang="en-GB" sz="40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800" dirty="0">
                          <a:solidFill>
                            <a:schemeClr val="tx1"/>
                          </a:solidFill>
                          <a:latin typeface="+mn-lt"/>
                          <a:cs typeface="Amatic SC" panose="00000500000000000000" pitchFamily="2" charset="-79"/>
                        </a:rPr>
                        <a:t>Threading, cutting, weaving, playdough, Fine Motor activities. </a:t>
                      </a:r>
                    </a:p>
                    <a:p>
                      <a:pPr algn="ctr"/>
                      <a:r>
                        <a:rPr lang="en-US" sz="800" dirty="0">
                          <a:solidFill>
                            <a:schemeClr val="tx1"/>
                          </a:solidFill>
                        </a:rPr>
                        <a:t>Manipulate objects with good fine motor skills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solidFill>
                            <a:schemeClr val="tx1"/>
                          </a:solidFill>
                        </a:rPr>
                        <a:t>Draw lines and circles using gross motor movements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solidFill>
                            <a:schemeClr val="tx1"/>
                          </a:solidFill>
                        </a:rPr>
                        <a:t>Hold pencil/paint brush/pens beyond whole hand grasp</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solidFill>
                            <a:schemeClr val="tx1"/>
                          </a:solidFill>
                          <a:latin typeface="+mn-lt"/>
                          <a:cs typeface="Amatic SC" panose="00000500000000000000" pitchFamily="2" charset="-79"/>
                        </a:rPr>
                        <a:t>Pencil Grip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800" dirty="0">
                          <a:solidFill>
                            <a:schemeClr val="tx1"/>
                          </a:solidFill>
                          <a:latin typeface="+mn-lt"/>
                          <a:cs typeface="Amatic SC" panose="00000500000000000000" pitchFamily="2" charset="-79"/>
                        </a:rPr>
                        <a:t>Threading, cutting, weaving, playdough, Fine Motor activities.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solidFill>
                            <a:schemeClr val="tx1"/>
                          </a:solidFill>
                        </a:rPr>
                        <a:t>Develop muscle tone to put pencil pressure on paper. Use tools to effect changes to materials Show preference for dominant hand.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t>Engage children in structured activities: guide them in what to draw, write or copy. Teach and model correct letter formation.</a:t>
                      </a:r>
                      <a:endParaRPr lang="en-GB" sz="8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solidFill>
                            <a:schemeClr val="tx1"/>
                          </a:solidFill>
                          <a:latin typeface="+mn-lt"/>
                          <a:cs typeface="Amatic SC" panose="00000500000000000000" pitchFamily="2" charset="-79"/>
                        </a:rPr>
                        <a:t>Threading, cutting, weaving, playdough, Fine Motor activities. </a:t>
                      </a:r>
                    </a:p>
                    <a:p>
                      <a:pPr algn="ctr"/>
                      <a:r>
                        <a:rPr lang="en-US" sz="800" dirty="0">
                          <a:solidFill>
                            <a:schemeClr val="tx1"/>
                          </a:solidFill>
                        </a:rPr>
                        <a:t>Begin to form letters correctly Handle tools, objects, construction and malleable materials with increasing control</a:t>
                      </a:r>
                    </a:p>
                    <a:p>
                      <a:pPr algn="ctr"/>
                      <a:r>
                        <a:rPr lang="en-US" sz="800" dirty="0"/>
                        <a:t>Encourage children to draw freely.</a:t>
                      </a:r>
                    </a:p>
                    <a:p>
                      <a:pPr algn="ctr"/>
                      <a:r>
                        <a:rPr lang="en-US" sz="800" b="0" i="0" kern="1200" dirty="0">
                          <a:solidFill>
                            <a:schemeClr val="dk1"/>
                          </a:solidFill>
                          <a:effectLst/>
                          <a:latin typeface="+mn-lt"/>
                          <a:ea typeface="+mn-ea"/>
                          <a:cs typeface="+mn-cs"/>
                        </a:rPr>
                        <a:t>Holding Small Items / </a:t>
                      </a:r>
                    </a:p>
                    <a:p>
                      <a:pPr algn="ctr"/>
                      <a:r>
                        <a:rPr lang="en-US" sz="800" b="0" i="0" kern="1200" dirty="0">
                          <a:solidFill>
                            <a:schemeClr val="dk1"/>
                          </a:solidFill>
                          <a:effectLst/>
                          <a:latin typeface="+mn-lt"/>
                          <a:ea typeface="+mn-ea"/>
                          <a:cs typeface="+mn-cs"/>
                        </a:rPr>
                        <a:t>Button Clothing / </a:t>
                      </a:r>
                    </a:p>
                    <a:p>
                      <a:pPr algn="ctr"/>
                      <a:r>
                        <a:rPr lang="en-US" sz="800" b="0" i="0" kern="1200" dirty="0">
                          <a:solidFill>
                            <a:schemeClr val="dk1"/>
                          </a:solidFill>
                          <a:effectLst/>
                          <a:latin typeface="+mn-lt"/>
                          <a:ea typeface="+mn-ea"/>
                          <a:cs typeface="+mn-cs"/>
                        </a:rPr>
                        <a:t>Cutting with Scissors along a straight line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solidFill>
                            <a:schemeClr val="tx1"/>
                          </a:solidFill>
                          <a:latin typeface="+mn-lt"/>
                          <a:cs typeface="Amatic SC" panose="00000500000000000000" pitchFamily="2" charset="-79"/>
                        </a:rPr>
                        <a:t>Threading, cutting, weaving, playdough, Fine Motor activities. </a:t>
                      </a:r>
                    </a:p>
                    <a:p>
                      <a:pPr algn="ctr"/>
                      <a:r>
                        <a:rPr lang="en-US" sz="800" dirty="0">
                          <a:solidFill>
                            <a:schemeClr val="tx1"/>
                          </a:solidFill>
                        </a:rPr>
                        <a:t>Hold pencil effectively with comfortable grip</a:t>
                      </a:r>
                    </a:p>
                    <a:p>
                      <a:pPr algn="ctr"/>
                      <a:r>
                        <a:rPr lang="en-US" sz="800" dirty="0">
                          <a:solidFill>
                            <a:schemeClr val="tx1"/>
                          </a:solidFill>
                        </a:rPr>
                        <a:t> Forms recognisable letters most correctly formed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solidFill>
                            <a:schemeClr val="tx1"/>
                          </a:solidFill>
                          <a:latin typeface="+mn-lt"/>
                          <a:cs typeface="Amatic SC" panose="00000500000000000000" pitchFamily="2" charset="-79"/>
                        </a:rPr>
                        <a:t>Threading, cutting, weaving, playdough, Fine Motor activities. </a:t>
                      </a:r>
                    </a:p>
                    <a:p>
                      <a:pPr algn="ctr"/>
                      <a:r>
                        <a:rPr lang="en-US" sz="800" dirty="0">
                          <a:solidFill>
                            <a:schemeClr val="tx1"/>
                          </a:solidFill>
                        </a:rPr>
                        <a:t>Develop pencil grip and letter formation continually </a:t>
                      </a:r>
                    </a:p>
                    <a:p>
                      <a:pPr algn="ctr" fontAlgn="base"/>
                      <a:r>
                        <a:rPr lang="en-US" sz="800" b="0" i="0" kern="1200" dirty="0">
                          <a:solidFill>
                            <a:schemeClr val="dk1"/>
                          </a:solidFill>
                          <a:effectLst/>
                          <a:latin typeface="+mn-lt"/>
                          <a:ea typeface="+mn-ea"/>
                          <a:cs typeface="+mn-cs"/>
                        </a:rPr>
                        <a:t>Use one hand consistently for fine motor tasks</a:t>
                      </a:r>
                    </a:p>
                    <a:p>
                      <a:pPr algn="ctr" fontAlgn="base"/>
                      <a:r>
                        <a:rPr lang="en-US" sz="800" b="0" i="0" kern="1200" dirty="0">
                          <a:solidFill>
                            <a:schemeClr val="dk1"/>
                          </a:solidFill>
                          <a:effectLst/>
                          <a:latin typeface="+mn-lt"/>
                          <a:ea typeface="+mn-ea"/>
                          <a:cs typeface="+mn-cs"/>
                        </a:rPr>
                        <a:t>Cut along a curved line with scissors </a:t>
                      </a:r>
                    </a:p>
                    <a:p>
                      <a:pPr algn="ctr" fontAlgn="base"/>
                      <a:r>
                        <a:rPr lang="en-US" sz="800" b="0" i="0" kern="1200" dirty="0">
                          <a:solidFill>
                            <a:schemeClr val="dk1"/>
                          </a:solidFill>
                          <a:effectLst/>
                          <a:latin typeface="+mn-lt"/>
                          <a:ea typeface="+mn-ea"/>
                          <a:cs typeface="+mn-cs"/>
                        </a:rPr>
                        <a:t>Start to cut along a curved line, like a circle/Draw a cross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solidFill>
                            <a:schemeClr val="tx1"/>
                          </a:solidFill>
                          <a:latin typeface="+mn-lt"/>
                          <a:cs typeface="Amatic SC" panose="00000500000000000000" pitchFamily="2" charset="-79"/>
                        </a:rPr>
                        <a:t>Threading, cutting, weaving, playdough, Fine Motor activities. </a:t>
                      </a:r>
                    </a:p>
                    <a:p>
                      <a:pPr algn="ctr"/>
                      <a:r>
                        <a:rPr lang="en-GB" sz="800" dirty="0">
                          <a:solidFill>
                            <a:schemeClr val="tx1"/>
                          </a:solidFill>
                        </a:rPr>
                        <a:t>Form letters correctly</a:t>
                      </a:r>
                    </a:p>
                    <a:p>
                      <a:pPr algn="ctr" fontAlgn="base"/>
                      <a:r>
                        <a:rPr lang="en-US" sz="800" b="0" i="0" kern="1200" dirty="0">
                          <a:solidFill>
                            <a:schemeClr val="dk1"/>
                          </a:solidFill>
                          <a:effectLst/>
                          <a:latin typeface="+mn-lt"/>
                          <a:ea typeface="+mn-ea"/>
                          <a:cs typeface="+mn-cs"/>
                        </a:rPr>
                        <a:t>Copy a square</a:t>
                      </a:r>
                    </a:p>
                    <a:p>
                      <a:pPr algn="ctr" fontAlgn="base"/>
                      <a:r>
                        <a:rPr lang="en-US" sz="800" b="0" i="0" kern="1200" dirty="0">
                          <a:solidFill>
                            <a:schemeClr val="dk1"/>
                          </a:solidFill>
                          <a:effectLst/>
                          <a:latin typeface="+mn-lt"/>
                          <a:ea typeface="+mn-ea"/>
                          <a:cs typeface="+mn-cs"/>
                        </a:rPr>
                        <a:t>Draw diagonal lines, like in a triangle / Start to colour inside the lines of a picture</a:t>
                      </a:r>
                    </a:p>
                    <a:p>
                      <a:pPr algn="ctr" fontAlgn="base"/>
                      <a:r>
                        <a:rPr lang="en-US" sz="800" b="0" i="0" kern="1200" dirty="0">
                          <a:solidFill>
                            <a:schemeClr val="dk1"/>
                          </a:solidFill>
                          <a:effectLst/>
                          <a:latin typeface="+mn-lt"/>
                          <a:ea typeface="+mn-ea"/>
                          <a:cs typeface="+mn-cs"/>
                        </a:rPr>
                        <a:t>Draw pictures that are recognisable / </a:t>
                      </a:r>
                    </a:p>
                    <a:p>
                      <a:pPr algn="ctr" fontAlgn="base"/>
                      <a:r>
                        <a:rPr lang="en-US" sz="800" b="0" i="0" kern="1200" dirty="0">
                          <a:solidFill>
                            <a:schemeClr val="dk1"/>
                          </a:solidFill>
                          <a:effectLst/>
                          <a:latin typeface="+mn-lt"/>
                          <a:ea typeface="+mn-ea"/>
                          <a:cs typeface="+mn-cs"/>
                        </a:rPr>
                        <a:t>Build things with smaller linking blocks, such as Duplo or Lego</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r h="989017">
                <a:tc v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000" b="0" dirty="0">
                          <a:latin typeface="Amatic SC" panose="00000500000000000000" pitchFamily="2" charset="-79"/>
                          <a:cs typeface="Amatic SC" panose="00000500000000000000" pitchFamily="2" charset="-79"/>
                        </a:rPr>
                        <a:t>Gross motor </a:t>
                      </a:r>
                      <a:endParaRPr lang="en-GB" sz="40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800" dirty="0">
                          <a:solidFill>
                            <a:schemeClr val="tx1"/>
                          </a:solidFill>
                          <a:latin typeface="+mn-lt"/>
                          <a:cs typeface="Amatic SC" panose="00000500000000000000" pitchFamily="2" charset="-79"/>
                        </a:rPr>
                        <a:t>Cooperation games i.e. parachute games. Finding space</a:t>
                      </a:r>
                    </a:p>
                    <a:p>
                      <a:pPr algn="ctr"/>
                      <a:r>
                        <a:rPr lang="en-US" sz="800" dirty="0">
                          <a:solidFill>
                            <a:schemeClr val="tx1"/>
                          </a:solidFill>
                          <a:latin typeface="+mn-lt"/>
                          <a:cs typeface="Amatic SC" panose="00000500000000000000" pitchFamily="2" charset="-79"/>
                        </a:rPr>
                        <a:t>Climbing – outdoor equipment</a:t>
                      </a:r>
                    </a:p>
                    <a:p>
                      <a:pPr algn="ctr"/>
                      <a:r>
                        <a:rPr lang="en-US" sz="800" dirty="0">
                          <a:solidFill>
                            <a:schemeClr val="tx1"/>
                          </a:solidFill>
                          <a:latin typeface="+mn-lt"/>
                          <a:cs typeface="Amatic SC" panose="00000500000000000000" pitchFamily="2" charset="-79"/>
                        </a:rPr>
                        <a:t> Different ways of moving to be explored with children</a:t>
                      </a:r>
                    </a:p>
                    <a:p>
                      <a:pPr algn="ctr"/>
                      <a:r>
                        <a:rPr lang="en-US" sz="800" dirty="0"/>
                        <a:t>children to develop good personal hygiene. Acknowledge and praise their efforts. Provide regular reminders about thorough handwashing and toileting. </a:t>
                      </a:r>
                    </a:p>
                    <a:p>
                      <a:pPr algn="ctr"/>
                      <a:r>
                        <a:rPr lang="en-US" sz="800" dirty="0">
                          <a:solidFill>
                            <a:schemeClr val="tx1"/>
                          </a:solidFill>
                          <a:latin typeface="+mn-lt"/>
                          <a:cs typeface="Amatic SC" panose="00000500000000000000" pitchFamily="2" charset="-79"/>
                        </a:rPr>
                        <a:t>(PLAY)</a:t>
                      </a:r>
                      <a:endParaRPr lang="en-GB" sz="8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solidFill>
                            <a:schemeClr val="tx1"/>
                          </a:solidFill>
                          <a:latin typeface="+mn-lt"/>
                          <a:cs typeface="Amatic SC" panose="00000500000000000000" pitchFamily="2" charset="-79"/>
                        </a:rPr>
                        <a:t>Ball skills- throwing and catching.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solidFill>
                            <a:schemeClr val="tx1"/>
                          </a:solidFill>
                          <a:latin typeface="+mn-lt"/>
                          <a:cs typeface="Amatic SC" panose="00000500000000000000" pitchFamily="2" charset="-79"/>
                        </a:rPr>
                        <a:t>climbing. Skipping ropes in outside area</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solidFill>
                            <a:schemeClr val="tx1"/>
                          </a:solidFill>
                          <a:latin typeface="+mn-lt"/>
                          <a:cs typeface="Amatic SC" panose="00000500000000000000" pitchFamily="2" charset="-79"/>
                        </a:rPr>
                        <a:t>dance related activities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t>Provide a range of wheeled resources for children to balance, sit or ride on, or pull and push. Two-wheeled balance bikes and pedal bikes without </a:t>
                      </a:r>
                      <a:r>
                        <a:rPr lang="en-US" sz="800" dirty="0" err="1"/>
                        <a:t>stabilisers</a:t>
                      </a:r>
                      <a:r>
                        <a:rPr lang="en-US" sz="800" dirty="0"/>
                        <a:t>,  wheelbarrows, prams and carts</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solidFill>
                            <a:schemeClr val="tx1"/>
                          </a:solidFill>
                          <a:latin typeface="+mn-lt"/>
                          <a:cs typeface="Amatic SC" panose="00000500000000000000" pitchFamily="2" charset="-79"/>
                        </a:rPr>
                        <a:t>(CO-ORDINATION)</a:t>
                      </a:r>
                      <a:endParaRPr lang="en-GB" sz="8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800" dirty="0">
                          <a:solidFill>
                            <a:schemeClr val="tx1"/>
                          </a:solidFill>
                          <a:latin typeface="+mn-lt"/>
                          <a:cs typeface="Amatic SC" panose="00000500000000000000" pitchFamily="2" charset="-79"/>
                        </a:rPr>
                        <a:t>Ball skills- aiming, dribbling, pushing, throwing &amp; catching, patting, or kicking</a:t>
                      </a:r>
                    </a:p>
                    <a:p>
                      <a:pPr algn="ctr"/>
                      <a:r>
                        <a:rPr lang="en-US" sz="800" dirty="0"/>
                        <a:t>Ensure that spaces are accessible to children with varying confidence levels, skills and needs. Provide a wide range of activities to support a broad range of abilities. </a:t>
                      </a:r>
                    </a:p>
                    <a:p>
                      <a:pPr algn="ctr"/>
                      <a:r>
                        <a:rPr lang="en-US" sz="800" dirty="0"/>
                        <a:t>(TARGET)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800" dirty="0">
                          <a:solidFill>
                            <a:schemeClr val="tx1"/>
                          </a:solidFill>
                          <a:latin typeface="+mn-lt"/>
                          <a:cs typeface="Amatic SC" panose="00000500000000000000" pitchFamily="2" charset="-79"/>
                        </a:rPr>
                        <a:t>Balance- children moving with confidence </a:t>
                      </a:r>
                    </a:p>
                    <a:p>
                      <a:pPr algn="ctr"/>
                      <a:r>
                        <a:rPr lang="en-US" sz="800" dirty="0">
                          <a:solidFill>
                            <a:schemeClr val="tx1"/>
                          </a:solidFill>
                          <a:latin typeface="+mn-lt"/>
                          <a:cs typeface="Amatic SC" panose="00000500000000000000" pitchFamily="2" charset="-79"/>
                        </a:rPr>
                        <a:t>dance related activities </a:t>
                      </a:r>
                    </a:p>
                    <a:p>
                      <a:pPr algn="ctr"/>
                      <a:r>
                        <a:rPr lang="en-US" sz="800" dirty="0"/>
                        <a:t>Provide opportunities for children to, spin, rock, tilt, fall, slide and bounce. </a:t>
                      </a:r>
                    </a:p>
                    <a:p>
                      <a:pPr algn="ctr"/>
                      <a:r>
                        <a:rPr lang="en-US" sz="800" dirty="0"/>
                        <a:t>Use picture books and other resources to explain the importance of the different aspects of a healthy lifestyle. </a:t>
                      </a:r>
                    </a:p>
                    <a:p>
                      <a:pPr algn="ctr"/>
                      <a:r>
                        <a:rPr lang="en-US" sz="800" dirty="0">
                          <a:solidFill>
                            <a:schemeClr val="tx1"/>
                          </a:solidFill>
                          <a:latin typeface="+mn-lt"/>
                          <a:cs typeface="Amatic SC" panose="00000500000000000000" pitchFamily="2" charset="-79"/>
                        </a:rPr>
                        <a:t>(BALANCE)</a:t>
                      </a:r>
                      <a:endParaRPr lang="en-GB" sz="8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800" dirty="0">
                          <a:solidFill>
                            <a:schemeClr val="tx1"/>
                          </a:solidFill>
                          <a:latin typeface="+mn-lt"/>
                          <a:cs typeface="Amatic SC" panose="00000500000000000000" pitchFamily="2" charset="-79"/>
                        </a:rPr>
                        <a:t>Obstacle activities</a:t>
                      </a:r>
                    </a:p>
                    <a:p>
                      <a:pPr algn="ctr"/>
                      <a:r>
                        <a:rPr lang="en-US" sz="800" dirty="0">
                          <a:solidFill>
                            <a:schemeClr val="tx1"/>
                          </a:solidFill>
                          <a:latin typeface="+mn-lt"/>
                          <a:cs typeface="Amatic SC" panose="00000500000000000000" pitchFamily="2" charset="-79"/>
                        </a:rPr>
                        <a:t>children moving over, under, through and around equipment</a:t>
                      </a:r>
                    </a:p>
                    <a:p>
                      <a:pPr algn="ctr"/>
                      <a:r>
                        <a:rPr lang="en-US" sz="800" dirty="0"/>
                        <a:t>Encourage children to be highly active and get out of breath several times every day. Provide opportunities for children to, spin, rock, tilt, fall, slide and bounce. </a:t>
                      </a:r>
                    </a:p>
                    <a:p>
                      <a:pPr algn="ctr"/>
                      <a:r>
                        <a:rPr lang="en-US" sz="800" dirty="0">
                          <a:solidFill>
                            <a:schemeClr val="tx1"/>
                          </a:solidFill>
                          <a:latin typeface="+mn-lt"/>
                          <a:cs typeface="Amatic SC" panose="00000500000000000000" pitchFamily="2" charset="-79"/>
                        </a:rPr>
                        <a:t>Dance / moving to music </a:t>
                      </a:r>
                    </a:p>
                    <a:p>
                      <a:pPr algn="ctr"/>
                      <a:r>
                        <a:rPr lang="en-US" sz="800" dirty="0">
                          <a:solidFill>
                            <a:schemeClr val="tx1"/>
                          </a:solidFill>
                          <a:latin typeface="+mn-lt"/>
                          <a:cs typeface="Amatic SC" panose="00000500000000000000" pitchFamily="2" charset="-79"/>
                        </a:rPr>
                        <a:t>Healthy eating linked to Growing</a:t>
                      </a:r>
                    </a:p>
                    <a:p>
                      <a:pPr algn="ctr"/>
                      <a:r>
                        <a:rPr lang="en-US" sz="800" dirty="0">
                          <a:solidFill>
                            <a:schemeClr val="tx1"/>
                          </a:solidFill>
                          <a:latin typeface="+mn-lt"/>
                          <a:cs typeface="Amatic SC" panose="00000500000000000000" pitchFamily="2" charset="-79"/>
                        </a:rPr>
                        <a:t>(JUMPING)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800" dirty="0">
                          <a:solidFill>
                            <a:schemeClr val="tx1"/>
                          </a:solidFill>
                          <a:latin typeface="+mn-lt"/>
                          <a:cs typeface="Amatic SC" panose="00000500000000000000" pitchFamily="2" charset="-79"/>
                        </a:rPr>
                        <a:t>Races / team games involving gross motor movements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solidFill>
                            <a:schemeClr val="tx1"/>
                          </a:solidFill>
                          <a:latin typeface="+mn-lt"/>
                          <a:cs typeface="Amatic SC" panose="00000500000000000000" pitchFamily="2" charset="-79"/>
                        </a:rPr>
                        <a:t>dance related activities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t>Allow less competent and confident children to spend time initially observing and listening, without feeling pressured to join in.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solidFill>
                            <a:schemeClr val="tx1"/>
                          </a:solidFill>
                          <a:latin typeface="+mn-lt"/>
                          <a:cs typeface="Amatic SC" panose="00000500000000000000" pitchFamily="2" charset="-79"/>
                        </a:rPr>
                        <a:t>Gymnastics/ Balance </a:t>
                      </a:r>
                      <a:endParaRPr lang="en-GB" sz="800" dirty="0">
                        <a:solidFill>
                          <a:schemeClr val="tx1"/>
                        </a:solidFill>
                        <a:latin typeface="+mn-lt"/>
                        <a:cs typeface="Amatic SC" panose="00000500000000000000" pitchFamily="2" charset="-79"/>
                      </a:endParaRPr>
                    </a:p>
                    <a:p>
                      <a:pPr algn="ctr"/>
                      <a:r>
                        <a:rPr lang="en-GB" sz="800" dirty="0">
                          <a:solidFill>
                            <a:schemeClr val="tx1"/>
                          </a:solidFill>
                          <a:latin typeface="+mn-lt"/>
                          <a:cs typeface="Amatic SC" panose="00000500000000000000" pitchFamily="2" charset="-79"/>
                        </a:rPr>
                        <a:t>(AGILITY)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80869022"/>
                  </a:ext>
                </a:extLst>
              </a:tr>
              <a:tr h="989017">
                <a:tc v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36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6">
                  <a:txBody>
                    <a:bodyPr/>
                    <a:lstStyle/>
                    <a:p>
                      <a:pPr algn="ctr"/>
                      <a:r>
                        <a:rPr lang="en-US" sz="800" dirty="0"/>
                        <a:t>From Development Matters</a:t>
                      </a:r>
                    </a:p>
                    <a:p>
                      <a:pPr algn="ctr"/>
                      <a:r>
                        <a:rPr lang="en-US" sz="800" dirty="0"/>
                        <a:t>Revise and refine the fundamental movement skills they have already acquired: - rolling - crawling - walking - jumping - running - hopping - skipping – climbing</a:t>
                      </a:r>
                    </a:p>
                    <a:p>
                      <a:pPr algn="ctr"/>
                      <a:r>
                        <a:rPr lang="en-US" sz="800" dirty="0"/>
                        <a:t>Progress towards a more fluent style of moving, with developing control and grace.</a:t>
                      </a:r>
                    </a:p>
                    <a:p>
                      <a:pPr algn="ctr"/>
                      <a:r>
                        <a:rPr lang="en-US" sz="800" dirty="0"/>
                        <a:t>Develop the overall body strength, co-ordination, balance and agility needed to engage successfully with future physical education sessions and other physical disciplines including dance, gymnastics, sport and swimming.</a:t>
                      </a:r>
                    </a:p>
                    <a:p>
                      <a:pPr algn="ctr"/>
                      <a:r>
                        <a:rPr lang="en-US" sz="800" dirty="0"/>
                        <a:t>Develop their small motor skills so that they can use a range of tools competently, safely and confidently. Suggested tools: pencils for drawing and writing, paintbrushes, scissors, knives, forks and spoons. </a:t>
                      </a:r>
                    </a:p>
                    <a:p>
                      <a:pPr algn="ctr"/>
                      <a:r>
                        <a:rPr lang="en-US" sz="800" dirty="0"/>
                        <a:t>Use their core muscle strength to achieve a good posture when sitting at a table or sitting on the floor.</a:t>
                      </a:r>
                    </a:p>
                    <a:p>
                      <a:pPr algn="ctr"/>
                      <a:r>
                        <a:rPr lang="en-US" sz="800" dirty="0"/>
                        <a:t>Confidently and safely use a range of large and small apparatus indoors and outside, alone and in a group. Develop overall body-strength, balance, co-ordination and agility.</a:t>
                      </a:r>
                    </a:p>
                    <a:p>
                      <a:pPr algn="ctr"/>
                      <a:r>
                        <a:rPr lang="en-US" sz="800" dirty="0"/>
                        <a:t>Further develop and refine a range of ball skills including: throwing, catching, kicking, passing, batting, and aiming. Develop confidence, competence, precision and accuracy when engaging in activities that involve a ball.</a:t>
                      </a:r>
                      <a:endParaRPr lang="en-GB" sz="8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GB" sz="8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GB" sz="8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US" sz="8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endParaRPr lang="en-GB" sz="8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929556540"/>
                  </a:ext>
                </a:extLst>
              </a:tr>
            </a:tbl>
          </a:graphicData>
        </a:graphic>
      </p:graphicFrame>
      <p:pic>
        <p:nvPicPr>
          <p:cNvPr id="7" name="Picture 6">
            <a:extLst>
              <a:ext uri="{FF2B5EF4-FFF2-40B4-BE49-F238E27FC236}">
                <a16:creationId xmlns:a16="http://schemas.microsoft.com/office/drawing/2014/main" id="{843621CF-D4FE-4A9F-A8F9-15895B3B0C65}"/>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3125" b="98633" l="9961" r="89844">
                        <a14:foregroundMark x1="64063" y1="9961" x2="55664" y2="6250"/>
                        <a14:foregroundMark x1="51563" y1="3125" x2="51563" y2="3125"/>
                        <a14:foregroundMark x1="46484" y1="96484" x2="46484" y2="96484"/>
                        <a14:foregroundMark x1="64648" y1="98633" x2="64648" y2="98633"/>
                        <a14:foregroundMark x1="78516" y1="48633" x2="78516" y2="48633"/>
                        <a14:backgroundMark x1="59570" y1="50781" x2="59570" y2="50781"/>
                        <a14:backgroundMark x1="59570" y1="50781" x2="59570" y2="50781"/>
                        <a14:backgroundMark x1="58594" y1="49609" x2="40820" y2="48242"/>
                        <a14:backgroundMark x1="65039" y1="48242" x2="49609" y2="53125"/>
                      </a14:backgroundRemoval>
                    </a14:imgEffect>
                  </a14:imgLayer>
                </a14:imgProps>
              </a:ext>
              <a:ext uri="{28A0092B-C50C-407E-A947-70E740481C1C}">
                <a14:useLocalDpi xmlns:a14="http://schemas.microsoft.com/office/drawing/2010/main" val="0"/>
              </a:ext>
            </a:extLst>
          </a:blip>
          <a:stretch>
            <a:fillRect/>
          </a:stretch>
        </p:blipFill>
        <p:spPr>
          <a:xfrm rot="20385759">
            <a:off x="746377" y="102873"/>
            <a:ext cx="795454" cy="795454"/>
          </a:xfrm>
          <a:prstGeom prst="rect">
            <a:avLst/>
          </a:prstGeom>
        </p:spPr>
      </p:pic>
    </p:spTree>
    <p:custDataLst>
      <p:tags r:id="rId1"/>
    </p:custDataLst>
    <p:extLst>
      <p:ext uri="{BB962C8B-B14F-4D97-AF65-F5344CB8AC3E}">
        <p14:creationId xmlns:p14="http://schemas.microsoft.com/office/powerpoint/2010/main" val="54096619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panose="00000500000000000000" pitchFamily="2" charset="-79"/>
                <a:cs typeface="Amatic SC" panose="00000500000000000000" pitchFamily="2" charset="-79"/>
              </a:rPr>
              <a:t>Reception Long Term Plan 25-26</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2666278262"/>
              </p:ext>
            </p:extLst>
          </p:nvPr>
        </p:nvGraphicFramePr>
        <p:xfrm>
          <a:off x="385894" y="719664"/>
          <a:ext cx="11459364" cy="6015541"/>
        </p:xfrm>
        <a:graphic>
          <a:graphicData uri="http://schemas.openxmlformats.org/drawingml/2006/table">
            <a:tbl>
              <a:tblPr firstRow="1" bandRow="1">
                <a:tableStyleId>{5C22544A-7EE6-4342-B048-85BDC9FD1C3A}</a:tableStyleId>
              </a:tblPr>
              <a:tblGrid>
                <a:gridCol w="1637052">
                  <a:extLst>
                    <a:ext uri="{9D8B030D-6E8A-4147-A177-3AD203B41FA5}">
                      <a16:colId xmlns:a16="http://schemas.microsoft.com/office/drawing/2014/main" val="385991600"/>
                    </a:ext>
                  </a:extLst>
                </a:gridCol>
                <a:gridCol w="1637052">
                  <a:extLst>
                    <a:ext uri="{9D8B030D-6E8A-4147-A177-3AD203B41FA5}">
                      <a16:colId xmlns:a16="http://schemas.microsoft.com/office/drawing/2014/main" val="2865123548"/>
                    </a:ext>
                  </a:extLst>
                </a:gridCol>
                <a:gridCol w="1637052">
                  <a:extLst>
                    <a:ext uri="{9D8B030D-6E8A-4147-A177-3AD203B41FA5}">
                      <a16:colId xmlns:a16="http://schemas.microsoft.com/office/drawing/2014/main" val="872926247"/>
                    </a:ext>
                  </a:extLst>
                </a:gridCol>
                <a:gridCol w="1637052">
                  <a:extLst>
                    <a:ext uri="{9D8B030D-6E8A-4147-A177-3AD203B41FA5}">
                      <a16:colId xmlns:a16="http://schemas.microsoft.com/office/drawing/2014/main" val="1315738151"/>
                    </a:ext>
                  </a:extLst>
                </a:gridCol>
                <a:gridCol w="1637052">
                  <a:extLst>
                    <a:ext uri="{9D8B030D-6E8A-4147-A177-3AD203B41FA5}">
                      <a16:colId xmlns:a16="http://schemas.microsoft.com/office/drawing/2014/main" val="2709165749"/>
                    </a:ext>
                  </a:extLst>
                </a:gridCol>
                <a:gridCol w="1637052">
                  <a:extLst>
                    <a:ext uri="{9D8B030D-6E8A-4147-A177-3AD203B41FA5}">
                      <a16:colId xmlns:a16="http://schemas.microsoft.com/office/drawing/2014/main" val="2335150482"/>
                    </a:ext>
                  </a:extLst>
                </a:gridCol>
                <a:gridCol w="1637052">
                  <a:extLst>
                    <a:ext uri="{9D8B030D-6E8A-4147-A177-3AD203B41FA5}">
                      <a16:colId xmlns:a16="http://schemas.microsoft.com/office/drawing/2014/main" val="4046203905"/>
                    </a:ext>
                  </a:extLst>
                </a:gridCol>
              </a:tblGrid>
              <a:tr h="532087">
                <a:tc>
                  <a:txBody>
                    <a:bodyPr/>
                    <a:lstStyle/>
                    <a:p>
                      <a:pPr algn="ctr"/>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800" dirty="0">
                          <a:solidFill>
                            <a:schemeClr val="bg1">
                              <a:lumMod val="50000"/>
                            </a:schemeClr>
                          </a:solidFill>
                          <a:latin typeface="Amatic SC" panose="00000500000000000000" pitchFamily="2" charset="-79"/>
                          <a:cs typeface="Amatic SC" panose="00000500000000000000" pitchFamily="2" charset="-79"/>
                        </a:rPr>
                        <a:t>TERM 1</a:t>
                      </a:r>
                      <a:endParaRPr lang="en-GB" sz="2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dirty="0">
                          <a:solidFill>
                            <a:schemeClr val="bg1">
                              <a:lumMod val="50000"/>
                            </a:schemeClr>
                          </a:solidFill>
                          <a:latin typeface="Amatic SC" panose="00000500000000000000" pitchFamily="2" charset="-79"/>
                          <a:cs typeface="Amatic SC" panose="00000500000000000000" pitchFamily="2" charset="-79"/>
                        </a:rPr>
                        <a:t>TERM 2</a:t>
                      </a:r>
                      <a:endParaRPr lang="en-GB" sz="2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2800" dirty="0">
                          <a:solidFill>
                            <a:schemeClr val="bg1">
                              <a:lumMod val="50000"/>
                            </a:schemeClr>
                          </a:solidFill>
                          <a:latin typeface="Amatic SC" panose="00000500000000000000" pitchFamily="2" charset="-79"/>
                          <a:cs typeface="Amatic SC" panose="00000500000000000000" pitchFamily="2" charset="-79"/>
                        </a:rPr>
                        <a:t>TERM 3</a:t>
                      </a:r>
                      <a:endParaRPr lang="en-GB" sz="2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800" dirty="0">
                          <a:solidFill>
                            <a:schemeClr val="bg1">
                              <a:lumMod val="50000"/>
                            </a:schemeClr>
                          </a:solidFill>
                          <a:latin typeface="Amatic SC" panose="00000500000000000000" pitchFamily="2" charset="-79"/>
                          <a:cs typeface="Amatic SC" panose="00000500000000000000" pitchFamily="2" charset="-79"/>
                        </a:rPr>
                        <a:t>TERM 4</a:t>
                      </a:r>
                      <a:endParaRPr lang="en-GB" sz="2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800" dirty="0">
                          <a:solidFill>
                            <a:schemeClr val="bg1">
                              <a:lumMod val="50000"/>
                            </a:schemeClr>
                          </a:solidFill>
                          <a:latin typeface="Amatic SC" panose="00000500000000000000" pitchFamily="2" charset="-79"/>
                          <a:cs typeface="Amatic SC" panose="00000500000000000000" pitchFamily="2" charset="-79"/>
                        </a:rPr>
                        <a:t>TERM 5</a:t>
                      </a:r>
                      <a:endParaRPr lang="en-GB" sz="2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2800" dirty="0">
                          <a:solidFill>
                            <a:schemeClr val="bg1">
                              <a:lumMod val="50000"/>
                            </a:schemeClr>
                          </a:solidFill>
                          <a:latin typeface="Amatic SC" panose="00000500000000000000" pitchFamily="2" charset="-79"/>
                          <a:cs typeface="Amatic SC" panose="00000500000000000000" pitchFamily="2" charset="-79"/>
                        </a:rPr>
                        <a:t>TERM 6</a:t>
                      </a:r>
                      <a:endParaRPr lang="en-GB" sz="2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422123">
                <a:tc>
                  <a:txBody>
                    <a:bodyPr/>
                    <a:lstStyle/>
                    <a:p>
                      <a:pPr algn="ctr"/>
                      <a:r>
                        <a:rPr lang="en-US" sz="2000" b="0" dirty="0">
                          <a:latin typeface="Amatic SC" panose="00000500000000000000" pitchFamily="2" charset="-79"/>
                          <a:cs typeface="Amatic SC" panose="00000500000000000000" pitchFamily="2" charset="-79"/>
                        </a:rPr>
                        <a:t>General Themes </a:t>
                      </a:r>
                      <a:endParaRPr lang="en-GB" sz="20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2000" dirty="0">
                          <a:latin typeface="Amatic SC" panose="00000500000000000000" pitchFamily="2" charset="-79"/>
                          <a:cs typeface="Amatic SC" panose="00000500000000000000" pitchFamily="2" charset="-79"/>
                        </a:rPr>
                        <a:t>ME, MYSELF AND I</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BEAR NECESSITIES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2000" dirty="0">
                          <a:latin typeface="Amatic SC" panose="00000500000000000000" pitchFamily="2" charset="-79"/>
                          <a:cs typeface="Amatic SC" panose="00000500000000000000" pitchFamily="2" charset="-79"/>
                        </a:rPr>
                        <a:t>TERRIFIC TALES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AMAZING AUTHORS!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000" dirty="0">
                          <a:latin typeface="Amatic SC" panose="00000500000000000000" pitchFamily="2" charset="-79"/>
                          <a:cs typeface="Amatic SC" panose="00000500000000000000" pitchFamily="2" charset="-79"/>
                        </a:rPr>
                        <a:t>COME OUTSIDE!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dirty="0">
                          <a:latin typeface="Amatic SC" panose="00000500000000000000" pitchFamily="2" charset="-79"/>
                          <a:cs typeface="Amatic SC" panose="00000500000000000000" pitchFamily="2" charset="-79"/>
                        </a:rPr>
                        <a:t>AROUND THE WORLD</a:t>
                      </a: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422123">
                <a:tc rowSpan="3">
                  <a:txBody>
                    <a:bodyPr/>
                    <a:lstStyle/>
                    <a:p>
                      <a:pPr algn="ctr"/>
                      <a:r>
                        <a:rPr lang="en-US" sz="3600" b="0" dirty="0">
                          <a:latin typeface="Amatic SC" panose="00000500000000000000" pitchFamily="2" charset="-79"/>
                          <a:cs typeface="Amatic SC" panose="00000500000000000000" pitchFamily="2" charset="-79"/>
                        </a:rPr>
                        <a:t>Literacy</a:t>
                      </a:r>
                    </a:p>
                    <a:p>
                      <a:pPr algn="ctr"/>
                      <a:endParaRPr lang="en-US" sz="2400" b="0" dirty="0">
                        <a:latin typeface="Amatic SC" panose="00000500000000000000" pitchFamily="2" charset="-79"/>
                        <a:cs typeface="Amatic SC" panose="00000500000000000000" pitchFamily="2" charset="-79"/>
                      </a:endParaRPr>
                    </a:p>
                    <a:p>
                      <a:pPr algn="ctr"/>
                      <a:r>
                        <a:rPr lang="en-US" sz="2000" b="0" dirty="0">
                          <a:latin typeface="Amatic SC" panose="00000500000000000000" pitchFamily="2" charset="-79"/>
                          <a:cs typeface="Amatic SC" panose="00000500000000000000" pitchFamily="2" charset="-79"/>
                        </a:rPr>
                        <a:t>Comprehension</a:t>
                      </a:r>
                    </a:p>
                    <a:p>
                      <a:pPr algn="ctr"/>
                      <a:r>
                        <a:rPr lang="en-US" sz="2000" b="0" dirty="0">
                          <a:latin typeface="Amatic SC" panose="00000500000000000000" pitchFamily="2" charset="-79"/>
                          <a:cs typeface="Amatic SC" panose="00000500000000000000" pitchFamily="2" charset="-79"/>
                        </a:rPr>
                        <a:t>- Developing a LOVE for reading</a:t>
                      </a:r>
                    </a:p>
                    <a:p>
                      <a:pPr algn="ctr"/>
                      <a:r>
                        <a:rPr lang="en-US" sz="800" b="0" dirty="0">
                          <a:latin typeface="+mn-lt"/>
                          <a:cs typeface="Amatic SC" panose="00000500000000000000" pitchFamily="2" charset="-79"/>
                        </a:rPr>
                        <a:t>Children will visit the library weekly </a:t>
                      </a:r>
                    </a:p>
                    <a:p>
                      <a:pPr algn="ctr"/>
                      <a:endParaRPr lang="en-US" sz="2800" b="0" dirty="0">
                        <a:latin typeface="Amatic SC" panose="00000500000000000000" pitchFamily="2" charset="-79"/>
                        <a:cs typeface="Amatic SC" panose="00000500000000000000" pitchFamily="2" charset="-79"/>
                      </a:endParaRPr>
                    </a:p>
                    <a:p>
                      <a:pPr algn="ctr"/>
                      <a:endParaRPr lang="en-US" sz="2800" b="0" dirty="0">
                        <a:latin typeface="Amatic SC" panose="00000500000000000000" pitchFamily="2" charset="-79"/>
                        <a:cs typeface="Amatic SC" panose="00000500000000000000" pitchFamily="2" charset="-79"/>
                      </a:endParaRPr>
                    </a:p>
                    <a:p>
                      <a:pPr algn="ctr"/>
                      <a:endParaRPr lang="en-US" sz="2800" b="0" dirty="0">
                        <a:latin typeface="Amatic SC" panose="00000500000000000000" pitchFamily="2" charset="-79"/>
                        <a:cs typeface="Amatic SC" panose="00000500000000000000" pitchFamily="2" charset="-79"/>
                      </a:endParaRPr>
                    </a:p>
                    <a:p>
                      <a:pPr algn="ctr"/>
                      <a:r>
                        <a:rPr lang="en-US" sz="2800" b="0" dirty="0">
                          <a:latin typeface="Amatic SC" panose="00000500000000000000" pitchFamily="2" charset="-79"/>
                          <a:cs typeface="Amatic SC" panose="00000500000000000000" pitchFamily="2" charset="-79"/>
                        </a:rPr>
                        <a:t>Word</a:t>
                      </a:r>
                    </a:p>
                    <a:p>
                      <a:pPr algn="ctr"/>
                      <a:r>
                        <a:rPr lang="en-US" sz="2800" b="0" dirty="0">
                          <a:latin typeface="Amatic SC" panose="00000500000000000000" pitchFamily="2" charset="-79"/>
                          <a:cs typeface="Amatic SC" panose="00000500000000000000" pitchFamily="2" charset="-79"/>
                        </a:rPr>
                        <a:t> Reading </a:t>
                      </a:r>
                    </a:p>
                    <a:p>
                      <a:pPr algn="ctr"/>
                      <a:r>
                        <a:rPr lang="en-US" sz="800" b="0" i="0" kern="1200" dirty="0">
                          <a:solidFill>
                            <a:schemeClr val="dk1"/>
                          </a:solidFill>
                          <a:effectLst/>
                          <a:latin typeface="+mn-lt"/>
                          <a:ea typeface="+mn-ea"/>
                          <a:cs typeface="+mn-cs"/>
                        </a:rPr>
                        <a:t>Children will be working in different groups from Term 2.</a:t>
                      </a:r>
                      <a:endParaRPr lang="en-GB" sz="8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6">
                  <a:txBody>
                    <a:bodyPr/>
                    <a:lstStyle/>
                    <a:p>
                      <a:pPr algn="ctr"/>
                      <a:r>
                        <a:rPr lang="en-US" sz="800" dirty="0"/>
                        <a:t>It is crucial for children to develop </a:t>
                      </a:r>
                      <a:r>
                        <a:rPr lang="en-US" sz="800" b="1" dirty="0"/>
                        <a:t>a life-long love of reading</a:t>
                      </a:r>
                      <a:r>
                        <a:rPr lang="en-US" sz="800" dirty="0"/>
                        <a:t>. Reading consists of two dimensions: </a:t>
                      </a:r>
                      <a:r>
                        <a:rPr lang="en-US" sz="800" b="1" dirty="0"/>
                        <a:t>language comprehension and word reading</a:t>
                      </a:r>
                      <a:r>
                        <a:rPr lang="en-US" sz="800" dirty="0"/>
                        <a:t>. Language comprehension (necessary for both reading and writing) starts from birth. It only develops when adults talk with children about the world around them and the books (stories and non-fiction) they read with them, and </a:t>
                      </a:r>
                      <a:r>
                        <a:rPr lang="en-US" sz="800" b="1" dirty="0"/>
                        <a:t>enjoy rhymes, poems and songs together</a:t>
                      </a:r>
                      <a:r>
                        <a:rPr lang="en-US" sz="800" dirty="0"/>
                        <a:t>. Skilled word reading, taught later, involves both the speedy working out of the pronunciation of unfamiliar printed words (</a:t>
                      </a:r>
                      <a:r>
                        <a:rPr lang="en-US" sz="800" b="1" dirty="0"/>
                        <a:t>decoding)</a:t>
                      </a:r>
                      <a:r>
                        <a:rPr lang="en-US" sz="800" dirty="0"/>
                        <a:t> and the </a:t>
                      </a:r>
                      <a:r>
                        <a:rPr lang="en-US" sz="800" b="1" dirty="0"/>
                        <a:t>speedy recognition of familiar printed words. </a:t>
                      </a:r>
                      <a:r>
                        <a:rPr lang="en-US" sz="800" dirty="0"/>
                        <a:t>Writing involves</a:t>
                      </a:r>
                      <a:r>
                        <a:rPr lang="en-US" sz="800" b="1" dirty="0"/>
                        <a:t> transcription </a:t>
                      </a:r>
                      <a:r>
                        <a:rPr lang="en-US" sz="800" dirty="0"/>
                        <a:t>(spelling and handwriting) and composition (articulating ideas and structuring them in speech, before writing)</a:t>
                      </a:r>
                      <a:endParaRPr lang="en-US" sz="8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24877487"/>
                  </a:ext>
                </a:extLst>
              </a:tr>
              <a:tr h="556306">
                <a:tc vMerge="1">
                  <a:txBody>
                    <a:bodyPr/>
                    <a:lstStyle/>
                    <a:p>
                      <a:pPr algn="ctr"/>
                      <a:r>
                        <a:rPr lang="en-US" sz="3600" b="0" dirty="0">
                          <a:latin typeface="Amatic SC" panose="00000500000000000000" pitchFamily="2" charset="-79"/>
                          <a:cs typeface="Amatic SC" panose="00000500000000000000" pitchFamily="2" charset="-79"/>
                        </a:rPr>
                        <a:t>Literacy</a:t>
                      </a:r>
                    </a:p>
                    <a:p>
                      <a:pPr algn="ctr"/>
                      <a:r>
                        <a:rPr lang="en-US" sz="2400" b="0" dirty="0">
                          <a:latin typeface="Amatic SC" panose="00000500000000000000" pitchFamily="2" charset="-79"/>
                          <a:cs typeface="Amatic SC" panose="00000500000000000000" pitchFamily="2" charset="-79"/>
                        </a:rPr>
                        <a:t>Comprehension </a:t>
                      </a:r>
                      <a:endParaRPr lang="en-GB" sz="24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800" dirty="0">
                          <a:solidFill>
                            <a:schemeClr val="tx1"/>
                          </a:solidFill>
                        </a:rPr>
                        <a:t>Joining in with rhymes and showing an interest in stories with repeated refrains. </a:t>
                      </a:r>
                    </a:p>
                    <a:p>
                      <a:pPr algn="ctr"/>
                      <a:r>
                        <a:rPr lang="en-US" sz="800" dirty="0">
                          <a:solidFill>
                            <a:schemeClr val="tx1"/>
                          </a:solidFill>
                        </a:rPr>
                        <a:t> Environment print. Having a favourite story/rhyme.</a:t>
                      </a:r>
                    </a:p>
                    <a:p>
                      <a:pPr algn="ctr"/>
                      <a:r>
                        <a:rPr lang="en-US" sz="800" dirty="0">
                          <a:solidFill>
                            <a:schemeClr val="tx1"/>
                          </a:solidFill>
                        </a:rPr>
                        <a:t> </a:t>
                      </a:r>
                      <a:r>
                        <a:rPr lang="en-US" sz="800" dirty="0"/>
                        <a:t>Understand the five key concepts about print: - print has meaning - print can have different purposes - we read English text from left to right and from top to bottom - the names of the different parts of a book</a:t>
                      </a:r>
                      <a:endParaRPr lang="en-US" sz="800" dirty="0">
                        <a:solidFill>
                          <a:schemeClr val="tx1"/>
                        </a:solidFill>
                      </a:endParaRPr>
                    </a:p>
                    <a:p>
                      <a:pPr algn="ctr"/>
                      <a:r>
                        <a:rPr lang="en-US" sz="800" dirty="0">
                          <a:solidFill>
                            <a:schemeClr val="tx1"/>
                          </a:solidFill>
                        </a:rPr>
                        <a:t>. Recognising initial sounds.</a:t>
                      </a:r>
                    </a:p>
                    <a:p>
                      <a:pPr algn="ctr"/>
                      <a:r>
                        <a:rPr lang="en-US" sz="800" dirty="0">
                          <a:solidFill>
                            <a:schemeClr val="tx1"/>
                          </a:solidFill>
                        </a:rPr>
                        <a:t> Name recognition activities. </a:t>
                      </a:r>
                    </a:p>
                    <a:p>
                      <a:pPr algn="ctr"/>
                      <a:r>
                        <a:rPr lang="en-US" sz="800" dirty="0"/>
                        <a:t>Engage in extended conversations about stories, learning new vocabulary.</a:t>
                      </a:r>
                      <a:endParaRPr lang="en-GB" sz="80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lnSpc>
                          <a:spcPct val="107000"/>
                        </a:lnSpc>
                        <a:spcAft>
                          <a:spcPts val="0"/>
                        </a:spcAft>
                      </a:pPr>
                      <a:r>
                        <a:rPr lang="en-US" sz="800" dirty="0">
                          <a:solidFill>
                            <a:schemeClr val="tx1"/>
                          </a:solidFill>
                        </a:rPr>
                        <a:t>Retell stories related to events through acting/role play.</a:t>
                      </a:r>
                    </a:p>
                    <a:p>
                      <a:pPr algn="ctr">
                        <a:lnSpc>
                          <a:spcPct val="107000"/>
                        </a:lnSpc>
                        <a:spcAft>
                          <a:spcPts val="0"/>
                        </a:spcAft>
                      </a:pPr>
                      <a:r>
                        <a:rPr lang="en-US" sz="800" dirty="0">
                          <a:solidFill>
                            <a:schemeClr val="tx1"/>
                          </a:solidFill>
                        </a:rPr>
                        <a:t> Christmas letters/lists.  </a:t>
                      </a:r>
                    </a:p>
                    <a:p>
                      <a:pPr algn="ctr">
                        <a:lnSpc>
                          <a:spcPct val="107000"/>
                        </a:lnSpc>
                        <a:spcAft>
                          <a:spcPts val="0"/>
                        </a:spcAft>
                      </a:pPr>
                      <a:r>
                        <a:rPr lang="en-US" sz="800" dirty="0">
                          <a:solidFill>
                            <a:schemeClr val="tx1"/>
                          </a:solidFill>
                        </a:rPr>
                        <a:t>Retelling stories using images / apps. retell the story – Story Maps.  Retelling of stories.  </a:t>
                      </a:r>
                    </a:p>
                    <a:p>
                      <a:pPr algn="ctr">
                        <a:lnSpc>
                          <a:spcPct val="107000"/>
                        </a:lnSpc>
                        <a:spcAft>
                          <a:spcPts val="0"/>
                        </a:spcAft>
                      </a:pPr>
                      <a:r>
                        <a:rPr lang="en-US" sz="800" dirty="0">
                          <a:solidFill>
                            <a:schemeClr val="tx1"/>
                          </a:solidFill>
                        </a:rPr>
                        <a:t>Editing of story maps and orally retelling new stories. Retelling of stories. </a:t>
                      </a:r>
                    </a:p>
                    <a:p>
                      <a:pPr algn="ctr">
                        <a:lnSpc>
                          <a:spcPct val="107000"/>
                        </a:lnSpc>
                        <a:spcAft>
                          <a:spcPts val="0"/>
                        </a:spcAft>
                      </a:pPr>
                      <a:r>
                        <a:rPr lang="en-US" sz="800" dirty="0">
                          <a:solidFill>
                            <a:schemeClr val="tx1"/>
                          </a:solidFill>
                          <a:effectLst/>
                          <a:latin typeface="+mn-lt"/>
                          <a:ea typeface="Calibri" panose="020F0502020204030204" pitchFamily="34" charset="0"/>
                          <a:cs typeface="Amatic SC" panose="00000500000000000000" pitchFamily="2" charset="-79"/>
                        </a:rPr>
                        <a:t>Sequence story – use vocabulary of beginning, middle and end. </a:t>
                      </a:r>
                    </a:p>
                    <a:p>
                      <a:pPr marL="0" marR="0" lvl="0" indent="0" algn="ctr" defTabSz="914400" rtl="0" eaLnBrk="1" fontAlgn="auto" latinLnBrk="0" hangingPunct="1">
                        <a:lnSpc>
                          <a:spcPct val="107000"/>
                        </a:lnSpc>
                        <a:spcBef>
                          <a:spcPts val="0"/>
                        </a:spcBef>
                        <a:spcAft>
                          <a:spcPts val="0"/>
                        </a:spcAft>
                        <a:buClrTx/>
                        <a:buSzTx/>
                        <a:buFontTx/>
                        <a:buNone/>
                        <a:tabLst/>
                        <a:defRPr/>
                      </a:pPr>
                      <a:r>
                        <a:rPr lang="en-US" sz="800" dirty="0"/>
                        <a:t>Blend sounds into words, so that they can read short words made up of known letter– sound correspondences.</a:t>
                      </a:r>
                    </a:p>
                    <a:p>
                      <a:pPr marL="0" marR="0" lvl="0" indent="0" algn="ctr" defTabSz="914400" rtl="0" eaLnBrk="1" fontAlgn="auto" latinLnBrk="0" hangingPunct="1">
                        <a:lnSpc>
                          <a:spcPct val="107000"/>
                        </a:lnSpc>
                        <a:spcBef>
                          <a:spcPts val="0"/>
                        </a:spcBef>
                        <a:spcAft>
                          <a:spcPts val="0"/>
                        </a:spcAft>
                        <a:buClrTx/>
                        <a:buSzTx/>
                        <a:buFontTx/>
                        <a:buNone/>
                        <a:tabLst/>
                        <a:defRPr/>
                      </a:pPr>
                      <a:r>
                        <a:rPr lang="en-US" sz="800" dirty="0"/>
                        <a:t>Enjoys an increasing range of books</a:t>
                      </a:r>
                    </a:p>
                    <a:p>
                      <a:pPr marL="0" marR="0" lvl="0" indent="0" algn="ctr" defTabSz="914400" rtl="0" eaLnBrk="1" fontAlgn="auto" latinLnBrk="0" hangingPunct="1">
                        <a:lnSpc>
                          <a:spcPct val="107000"/>
                        </a:lnSpc>
                        <a:spcBef>
                          <a:spcPts val="0"/>
                        </a:spcBef>
                        <a:spcAft>
                          <a:spcPts val="0"/>
                        </a:spcAft>
                        <a:buClrTx/>
                        <a:buSzTx/>
                        <a:buFontTx/>
                        <a:buNone/>
                        <a:tabLst/>
                        <a:defRPr/>
                      </a:pPr>
                      <a:endParaRPr lang="en-GB" sz="800" dirty="0">
                        <a:solidFill>
                          <a:schemeClr val="tx1"/>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lnSpc>
                          <a:spcPct val="107000"/>
                        </a:lnSpc>
                        <a:spcAft>
                          <a:spcPts val="800"/>
                        </a:spcAft>
                      </a:pPr>
                      <a:r>
                        <a:rPr lang="en-US" sz="800" dirty="0">
                          <a:solidFill>
                            <a:schemeClr val="tx1"/>
                          </a:solidFill>
                        </a:rPr>
                        <a:t>Making up stories with themselves as the main character –Encourage children to record stories through picture drawing/mark making </a:t>
                      </a:r>
                    </a:p>
                    <a:p>
                      <a:pPr algn="ctr">
                        <a:lnSpc>
                          <a:spcPct val="107000"/>
                        </a:lnSpc>
                        <a:spcAft>
                          <a:spcPts val="800"/>
                        </a:spcAft>
                      </a:pPr>
                      <a:r>
                        <a:rPr lang="en-US" sz="800" dirty="0">
                          <a:solidFill>
                            <a:schemeClr val="tx1"/>
                          </a:solidFill>
                        </a:rPr>
                        <a:t>Helicopter stories</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800" dirty="0"/>
                        <a:t>Read simple phrases and sentences made up of words with known letter–sound correspondences and, where necessary, a few exception words.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800" dirty="0">
                          <a:solidFill>
                            <a:schemeClr val="tx1"/>
                          </a:solidFill>
                          <a:effectLst/>
                          <a:latin typeface="+mn-lt"/>
                          <a:ea typeface="Calibri" panose="020F0502020204030204" pitchFamily="34" charset="0"/>
                          <a:cs typeface="Amatic SC" panose="00000500000000000000" pitchFamily="2" charset="-79"/>
                        </a:rPr>
                        <a:t>Parents reading stories </a:t>
                      </a:r>
                    </a:p>
                    <a:p>
                      <a:pPr algn="ctr">
                        <a:lnSpc>
                          <a:spcPct val="107000"/>
                        </a:lnSpc>
                        <a:spcAft>
                          <a:spcPts val="800"/>
                        </a:spcAft>
                      </a:pPr>
                      <a:r>
                        <a:rPr lang="en-US" sz="800" dirty="0"/>
                        <a:t>. </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7000"/>
                        </a:lnSpc>
                        <a:spcBef>
                          <a:spcPts val="0"/>
                        </a:spcBef>
                        <a:spcAft>
                          <a:spcPts val="800"/>
                        </a:spcAft>
                        <a:buClrTx/>
                        <a:buSzTx/>
                        <a:buFontTx/>
                        <a:buNone/>
                        <a:tabLst/>
                        <a:defRPr/>
                      </a:pPr>
                      <a:r>
                        <a:rPr lang="en-US" sz="800" dirty="0"/>
                        <a:t>Re-read books to build up their confidence in word reading, their fluency and their understanding and enjoyment.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800" dirty="0"/>
                        <a:t>World Book Day </a:t>
                      </a:r>
                    </a:p>
                    <a:p>
                      <a:pPr algn="ctr">
                        <a:lnSpc>
                          <a:spcPct val="107000"/>
                        </a:lnSpc>
                        <a:spcAft>
                          <a:spcPts val="800"/>
                        </a:spcAft>
                      </a:pPr>
                      <a:r>
                        <a:rPr lang="en-US" sz="800" dirty="0"/>
                        <a:t>Uses vocabulary and forms of speech that are increasingly influenced by their experiences of books.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800" dirty="0"/>
                        <a:t>They develop their own narratives and explanations by connecting ideas or events</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7000"/>
                        </a:lnSpc>
                        <a:spcBef>
                          <a:spcPts val="0"/>
                        </a:spcBef>
                        <a:spcAft>
                          <a:spcPts val="800"/>
                        </a:spcAft>
                        <a:buClrTx/>
                        <a:buSzTx/>
                        <a:buFontTx/>
                        <a:buNone/>
                        <a:tabLst/>
                        <a:defRPr/>
                      </a:pPr>
                      <a:r>
                        <a:rPr lang="en-US" sz="800" dirty="0">
                          <a:solidFill>
                            <a:schemeClr val="tx1"/>
                          </a:solidFill>
                        </a:rPr>
                        <a:t>Information leaflets about animals in the garden/plants and growing.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800" dirty="0">
                          <a:solidFill>
                            <a:schemeClr val="tx1"/>
                          </a:solidFill>
                        </a:rPr>
                        <a:t>Timeline of how plants grow. </a:t>
                      </a:r>
                    </a:p>
                    <a:p>
                      <a:pPr algn="ctr">
                        <a:lnSpc>
                          <a:spcPct val="107000"/>
                        </a:lnSpc>
                        <a:spcAft>
                          <a:spcPts val="800"/>
                        </a:spcAft>
                      </a:pPr>
                      <a:r>
                        <a:rPr lang="en-US" sz="800" dirty="0"/>
                        <a:t>Retell a story with actions and / or picture prompts as part of a group - Use story language when acting out a narrative. Rhyming words. </a:t>
                      </a:r>
                    </a:p>
                    <a:p>
                      <a:pPr algn="ctr">
                        <a:lnSpc>
                          <a:spcPct val="107000"/>
                        </a:lnSpc>
                        <a:spcAft>
                          <a:spcPts val="800"/>
                        </a:spcAft>
                      </a:pPr>
                      <a:r>
                        <a:rPr lang="en-US" sz="800" dirty="0"/>
                        <a:t>Can explain the main events of a story </a:t>
                      </a:r>
                    </a:p>
                    <a:p>
                      <a:pPr algn="ctr">
                        <a:lnSpc>
                          <a:spcPct val="107000"/>
                        </a:lnSpc>
                        <a:spcAft>
                          <a:spcPts val="800"/>
                        </a:spcAft>
                      </a:pPr>
                      <a:r>
                        <a:rPr lang="en-US" sz="800" dirty="0"/>
                        <a:t> Can draw pictures of characters/ event / setting in a story/book. May include labels, sentences or captions.</a:t>
                      </a:r>
                      <a:endParaRPr lang="en-US" sz="800" dirty="0">
                        <a:solidFill>
                          <a:schemeClr val="tx1"/>
                        </a:solidFill>
                        <a:effectLst/>
                        <a:latin typeface="+mn-lt"/>
                        <a:ea typeface="Calibri" panose="020F0502020204030204" pitchFamily="34" charset="0"/>
                        <a:cs typeface="Amatic SC" panose="00000500000000000000" pitchFamily="2" charset="-79"/>
                      </a:endParaRPr>
                    </a:p>
                    <a:p>
                      <a:pPr algn="ctr">
                        <a:lnSpc>
                          <a:spcPct val="107000"/>
                        </a:lnSpc>
                        <a:spcAft>
                          <a:spcPts val="0"/>
                        </a:spcAft>
                      </a:pPr>
                      <a:r>
                        <a:rPr lang="en-US" sz="800" dirty="0"/>
                        <a:t>Beginning to understand that a non-fiction is a non-story- it gives information instead. </a:t>
                      </a:r>
                      <a:endParaRPr lang="en-US" sz="800" dirty="0">
                        <a:solidFill>
                          <a:schemeClr val="tx1"/>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7000"/>
                        </a:lnSpc>
                        <a:spcBef>
                          <a:spcPts val="0"/>
                        </a:spcBef>
                        <a:spcAft>
                          <a:spcPts val="800"/>
                        </a:spcAft>
                        <a:buClrTx/>
                        <a:buSzTx/>
                        <a:buFontTx/>
                        <a:buNone/>
                        <a:tabLst/>
                        <a:defRPr/>
                      </a:pPr>
                      <a:r>
                        <a:rPr lang="en-US" sz="800" dirty="0">
                          <a:solidFill>
                            <a:schemeClr val="tx1"/>
                          </a:solidFill>
                          <a:effectLst/>
                          <a:latin typeface="+mn-lt"/>
                          <a:ea typeface="Calibri" panose="020F0502020204030204" pitchFamily="34" charset="0"/>
                          <a:cs typeface="Amatic SC" panose="00000500000000000000" pitchFamily="2" charset="-79"/>
                        </a:rPr>
                        <a:t>Stories from other cultures and traditions </a:t>
                      </a:r>
                    </a:p>
                    <a:p>
                      <a:pPr algn="ctr">
                        <a:lnSpc>
                          <a:spcPct val="107000"/>
                        </a:lnSpc>
                        <a:spcAft>
                          <a:spcPts val="800"/>
                        </a:spcAft>
                      </a:pPr>
                      <a:r>
                        <a:rPr lang="en-US" sz="800" dirty="0"/>
                        <a:t>Can draw pictures of characters/ event / setting in a story</a:t>
                      </a:r>
                      <a:endParaRPr lang="en-US" sz="800" dirty="0">
                        <a:solidFill>
                          <a:schemeClr val="tx1"/>
                        </a:solidFill>
                        <a:effectLst/>
                        <a:latin typeface="+mn-lt"/>
                        <a:ea typeface="Calibri" panose="020F0502020204030204" pitchFamily="34" charset="0"/>
                        <a:cs typeface="Amatic SC" panose="00000500000000000000" pitchFamily="2" charset="-79"/>
                      </a:endParaRPr>
                    </a:p>
                    <a:p>
                      <a:pPr algn="ctr">
                        <a:lnSpc>
                          <a:spcPct val="107000"/>
                        </a:lnSpc>
                        <a:spcAft>
                          <a:spcPts val="800"/>
                        </a:spcAft>
                      </a:pPr>
                      <a:r>
                        <a:rPr lang="en-US" sz="800" dirty="0"/>
                        <a:t>Listen to stories, accurately anticipating key events &amp; respond to what they hear with relevant comments, questions and reactions. </a:t>
                      </a:r>
                    </a:p>
                    <a:p>
                      <a:pPr algn="ctr">
                        <a:lnSpc>
                          <a:spcPct val="107000"/>
                        </a:lnSpc>
                        <a:spcAft>
                          <a:spcPts val="800"/>
                        </a:spcAft>
                      </a:pPr>
                      <a:r>
                        <a:rPr lang="en-US" sz="800" dirty="0"/>
                        <a:t>Make predictions</a:t>
                      </a:r>
                    </a:p>
                    <a:p>
                      <a:pPr algn="ctr">
                        <a:lnSpc>
                          <a:spcPct val="107000"/>
                        </a:lnSpc>
                        <a:spcAft>
                          <a:spcPts val="800"/>
                        </a:spcAft>
                      </a:pPr>
                      <a:r>
                        <a:rPr lang="en-US" sz="800" dirty="0"/>
                        <a:t>Fiction means story. - Can point to front cover, back cover, spine, blurb, illustration, illustrator, author and title.</a:t>
                      </a:r>
                    </a:p>
                    <a:p>
                      <a:pPr algn="ctr">
                        <a:lnSpc>
                          <a:spcPct val="107000"/>
                        </a:lnSpc>
                        <a:spcAft>
                          <a:spcPts val="800"/>
                        </a:spcAft>
                      </a:pPr>
                      <a:r>
                        <a:rPr lang="en-US" sz="800" dirty="0">
                          <a:solidFill>
                            <a:schemeClr val="tx1"/>
                          </a:solidFill>
                          <a:effectLst/>
                          <a:latin typeface="+mn-lt"/>
                          <a:ea typeface="Calibri" panose="020F0502020204030204" pitchFamily="34" charset="0"/>
                          <a:cs typeface="Amatic SC" panose="00000500000000000000" pitchFamily="2" charset="-79"/>
                        </a:rPr>
                        <a:t>Sort books into categories. </a:t>
                      </a:r>
                      <a:endParaRPr lang="en-GB" sz="800" dirty="0">
                        <a:solidFill>
                          <a:schemeClr val="tx1"/>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r h="1757263">
                <a:tc vMerge="1">
                  <a:txBody>
                    <a:bodyPr/>
                    <a:lstStyle/>
                    <a:p>
                      <a:pPr algn="ctr"/>
                      <a:r>
                        <a:rPr lang="en-US" sz="3600" b="0" dirty="0">
                          <a:latin typeface="Amatic SC" panose="00000500000000000000" pitchFamily="2" charset="-79"/>
                          <a:cs typeface="Amatic SC" panose="00000500000000000000" pitchFamily="2" charset="-79"/>
                        </a:rPr>
                        <a:t>Word Reading </a:t>
                      </a:r>
                      <a:endParaRPr lang="en-GB" sz="36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GB" sz="800" b="1" kern="1200" dirty="0">
                          <a:solidFill>
                            <a:schemeClr val="tx1"/>
                          </a:solidFill>
                          <a:effectLst/>
                          <a:latin typeface="+mn-lt"/>
                          <a:ea typeface="+mn-ea"/>
                          <a:cs typeface="Amatic SC" panose="00000500000000000000" pitchFamily="2" charset="-79"/>
                        </a:rPr>
                        <a:t>Phonics </a:t>
                      </a:r>
                    </a:p>
                    <a:p>
                      <a:pPr algn="ctr"/>
                      <a:r>
                        <a:rPr lang="en-GB" sz="800" b="1" kern="1200" dirty="0">
                          <a:solidFill>
                            <a:schemeClr val="tx1"/>
                          </a:solidFill>
                          <a:effectLst/>
                          <a:latin typeface="+mn-lt"/>
                          <a:ea typeface="+mn-ea"/>
                          <a:cs typeface="Amatic SC" panose="00000500000000000000" pitchFamily="2" charset="-79"/>
                        </a:rPr>
                        <a:t>Phase 2 with phase 1 if necessary</a:t>
                      </a:r>
                    </a:p>
                    <a:p>
                      <a:pPr algn="ctr"/>
                      <a:r>
                        <a:rPr lang="en-GB" sz="800" b="1" kern="1200" dirty="0">
                          <a:solidFill>
                            <a:schemeClr val="tx1"/>
                          </a:solidFill>
                          <a:effectLst/>
                          <a:latin typeface="+mn-lt"/>
                          <a:ea typeface="+mn-ea"/>
                          <a:cs typeface="Amatic SC" panose="00000500000000000000" pitchFamily="2" charset="-79"/>
                        </a:rPr>
                        <a:t>Reading: </a:t>
                      </a:r>
                      <a:r>
                        <a:rPr lang="en-GB" sz="800" kern="1200" dirty="0">
                          <a:solidFill>
                            <a:schemeClr val="tx1"/>
                          </a:solidFill>
                          <a:effectLst/>
                          <a:latin typeface="+mn-lt"/>
                          <a:ea typeface="+mn-ea"/>
                          <a:cs typeface="Amatic SC" panose="00000500000000000000" pitchFamily="2" charset="-79"/>
                        </a:rPr>
                        <a:t>Initial sounds, oral blending, CVC sounds, reciting known stories, listening to stories with attention and recall.</a:t>
                      </a:r>
                    </a:p>
                    <a:p>
                      <a:pPr algn="ctr"/>
                      <a:r>
                        <a:rPr lang="en-US" sz="800" dirty="0">
                          <a:solidFill>
                            <a:schemeClr val="tx1"/>
                          </a:solidFill>
                        </a:rPr>
                        <a:t>Help children to read the sounds speedily. This will make sound-blending easier</a:t>
                      </a:r>
                    </a:p>
                    <a:p>
                      <a:pPr algn="ctr"/>
                      <a:r>
                        <a:rPr lang="en-US" sz="800" dirty="0"/>
                        <a:t>Listen to children read aloud, ensuring books are consistent with their developing phonic knowledge</a:t>
                      </a:r>
                      <a:endParaRPr lang="en-GB" sz="800" kern="1200" dirty="0">
                        <a:solidFill>
                          <a:schemeClr val="tx1"/>
                        </a:solidFill>
                        <a:effectLst/>
                        <a:latin typeface="+mn-lt"/>
                        <a:ea typeface="+mn-ea"/>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lnSpc>
                          <a:spcPct val="107000"/>
                        </a:lnSpc>
                        <a:spcAft>
                          <a:spcPts val="0"/>
                        </a:spcAft>
                      </a:pPr>
                      <a:r>
                        <a:rPr lang="en-GB" sz="800" b="1" dirty="0">
                          <a:solidFill>
                            <a:schemeClr val="tx1"/>
                          </a:solidFill>
                          <a:effectLst/>
                          <a:latin typeface="+mn-lt"/>
                          <a:ea typeface="Calibri" panose="020F0502020204030204" pitchFamily="34" charset="0"/>
                          <a:cs typeface="Amatic SC" panose="00000500000000000000" pitchFamily="2" charset="-79"/>
                        </a:rPr>
                        <a:t>Phonic Sounds: Phase 2/3</a:t>
                      </a:r>
                      <a:endParaRPr lang="en-GB" sz="800" dirty="0">
                        <a:solidFill>
                          <a:schemeClr val="tx1"/>
                        </a:solidFill>
                        <a:effectLst/>
                        <a:latin typeface="+mn-lt"/>
                        <a:ea typeface="Calibri" panose="020F0502020204030204" pitchFamily="34" charset="0"/>
                        <a:cs typeface="Amatic SC" panose="00000500000000000000" pitchFamily="2" charset="-79"/>
                      </a:endParaRPr>
                    </a:p>
                    <a:p>
                      <a:pPr algn="ctr">
                        <a:lnSpc>
                          <a:spcPct val="107000"/>
                        </a:lnSpc>
                        <a:spcAft>
                          <a:spcPts val="800"/>
                        </a:spcAft>
                      </a:pPr>
                      <a:r>
                        <a:rPr lang="en-GB" sz="800" b="1" dirty="0">
                          <a:solidFill>
                            <a:schemeClr val="tx1"/>
                          </a:solidFill>
                          <a:effectLst/>
                          <a:latin typeface="+mn-lt"/>
                          <a:ea typeface="Calibri" panose="020F0502020204030204" pitchFamily="34" charset="0"/>
                          <a:cs typeface="Amatic SC" panose="00000500000000000000" pitchFamily="2" charset="-79"/>
                        </a:rPr>
                        <a:t>Reading: </a:t>
                      </a:r>
                      <a:r>
                        <a:rPr lang="en-GB" sz="800" dirty="0">
                          <a:solidFill>
                            <a:schemeClr val="tx1"/>
                          </a:solidFill>
                          <a:effectLst/>
                          <a:latin typeface="+mn-lt"/>
                          <a:ea typeface="Calibri" panose="020F0502020204030204" pitchFamily="34" charset="0"/>
                          <a:cs typeface="Amatic SC" panose="00000500000000000000" pitchFamily="2" charset="-79"/>
                        </a:rPr>
                        <a:t>Blending CVC sounds, rhyming, alliteration, knows that print is read from left to right. Spotting diagraphs in words.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800" dirty="0"/>
                        <a:t>Children to become familiar with letter groups, such as ‘</a:t>
                      </a:r>
                      <a:r>
                        <a:rPr lang="en-US" sz="800" dirty="0" err="1"/>
                        <a:t>th</a:t>
                      </a:r>
                      <a:r>
                        <a:rPr lang="en-US" sz="800" dirty="0"/>
                        <a:t>’, ‘</a:t>
                      </a:r>
                      <a:r>
                        <a:rPr lang="en-US" sz="800" dirty="0" err="1"/>
                        <a:t>sh</a:t>
                      </a:r>
                      <a:r>
                        <a:rPr lang="en-US" sz="800" dirty="0"/>
                        <a:t>’, ‘</a:t>
                      </a:r>
                      <a:r>
                        <a:rPr lang="en-US" sz="800" dirty="0" err="1"/>
                        <a:t>ch</a:t>
                      </a:r>
                      <a:r>
                        <a:rPr lang="en-US" sz="800" dirty="0"/>
                        <a:t>’, ‘</a:t>
                      </a:r>
                      <a:r>
                        <a:rPr lang="en-US" sz="800" dirty="0" err="1"/>
                        <a:t>ee</a:t>
                      </a:r>
                      <a:r>
                        <a:rPr lang="en-US" sz="800" dirty="0"/>
                        <a:t>’ ‘or’ ‘</a:t>
                      </a:r>
                      <a:r>
                        <a:rPr lang="en-US" sz="800" dirty="0" err="1"/>
                        <a:t>igh</a:t>
                      </a:r>
                      <a:r>
                        <a:rPr lang="en-US" sz="800" dirty="0"/>
                        <a:t>’. Provide opportunities for children to read words containing familiar letter groups: ‘that’, ‘shop’, ‘chin’, ‘feet’, ‘storm’, ‘night’. </a:t>
                      </a:r>
                      <a:endParaRPr lang="en-GB" sz="800" dirty="0">
                        <a:solidFill>
                          <a:schemeClr val="tx1"/>
                        </a:solidFill>
                        <a:effectLst/>
                        <a:latin typeface="+mn-lt"/>
                        <a:ea typeface="Calibri" panose="020F0502020204030204" pitchFamily="34" charset="0"/>
                        <a:cs typeface="Amatic SC" panose="00000500000000000000" pitchFamily="2" charset="-79"/>
                      </a:endParaRPr>
                    </a:p>
                    <a:p>
                      <a:pPr algn="ctr">
                        <a:lnSpc>
                          <a:spcPct val="107000"/>
                        </a:lnSpc>
                        <a:spcAft>
                          <a:spcPts val="800"/>
                        </a:spcAft>
                      </a:pPr>
                      <a:endParaRPr lang="en-GB" sz="800" dirty="0">
                        <a:solidFill>
                          <a:schemeClr val="tx1"/>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lnSpc>
                          <a:spcPct val="107000"/>
                        </a:lnSpc>
                        <a:spcAft>
                          <a:spcPts val="0"/>
                        </a:spcAft>
                      </a:pPr>
                      <a:r>
                        <a:rPr lang="en-GB" sz="800" b="1" dirty="0">
                          <a:solidFill>
                            <a:schemeClr val="tx1"/>
                          </a:solidFill>
                          <a:effectLst/>
                          <a:latin typeface="+mn-lt"/>
                          <a:ea typeface="Calibri" panose="020F0502020204030204" pitchFamily="34" charset="0"/>
                          <a:cs typeface="Amatic SC" panose="00000500000000000000" pitchFamily="2" charset="-79"/>
                        </a:rPr>
                        <a:t>Phonic Sounds: </a:t>
                      </a:r>
                      <a:r>
                        <a:rPr lang="en-GB" sz="800" dirty="0">
                          <a:solidFill>
                            <a:schemeClr val="tx1"/>
                          </a:solidFill>
                          <a:effectLst/>
                          <a:latin typeface="+mn-lt"/>
                          <a:ea typeface="Calibri" panose="020F0502020204030204" pitchFamily="34" charset="0"/>
                          <a:cs typeface="Amatic SC" panose="00000500000000000000" pitchFamily="2" charset="-79"/>
                        </a:rPr>
                        <a:t>Phase 3</a:t>
                      </a:r>
                    </a:p>
                    <a:p>
                      <a:pPr algn="ctr">
                        <a:lnSpc>
                          <a:spcPct val="107000"/>
                        </a:lnSpc>
                        <a:spcAft>
                          <a:spcPts val="0"/>
                        </a:spcAft>
                      </a:pPr>
                      <a:r>
                        <a:rPr lang="en-GB" sz="800" dirty="0">
                          <a:solidFill>
                            <a:schemeClr val="tx1"/>
                          </a:solidFill>
                          <a:effectLst/>
                          <a:latin typeface="+mn-lt"/>
                          <a:ea typeface="Calibri" panose="020F0502020204030204" pitchFamily="34" charset="0"/>
                          <a:cs typeface="Amatic SC" panose="00000500000000000000" pitchFamily="2" charset="-79"/>
                        </a:rPr>
                        <a:t>Differentiated groups</a:t>
                      </a:r>
                    </a:p>
                    <a:p>
                      <a:pPr algn="ctr">
                        <a:lnSpc>
                          <a:spcPct val="107000"/>
                        </a:lnSpc>
                        <a:spcAft>
                          <a:spcPts val="800"/>
                        </a:spcAft>
                      </a:pPr>
                      <a:r>
                        <a:rPr lang="en-GB" sz="800" b="1" dirty="0">
                          <a:solidFill>
                            <a:schemeClr val="tx1"/>
                          </a:solidFill>
                          <a:effectLst/>
                          <a:latin typeface="+mn-lt"/>
                          <a:ea typeface="Calibri" panose="020F0502020204030204" pitchFamily="34" charset="0"/>
                          <a:cs typeface="Amatic SC" panose="00000500000000000000" pitchFamily="2" charset="-79"/>
                        </a:rPr>
                        <a:t>Reading: </a:t>
                      </a:r>
                      <a:r>
                        <a:rPr lang="en-GB" sz="800" dirty="0">
                          <a:solidFill>
                            <a:schemeClr val="tx1"/>
                          </a:solidFill>
                          <a:effectLst/>
                          <a:latin typeface="+mn-lt"/>
                          <a:ea typeface="Calibri" panose="020F0502020204030204" pitchFamily="34" charset="0"/>
                          <a:cs typeface="Amatic SC" panose="00000500000000000000" pitchFamily="2" charset="-79"/>
                        </a:rPr>
                        <a:t>Rhyming strings, common theme in traditional tales, identifying characters and settings.</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800" dirty="0"/>
                        <a:t>Listen to children read some longer words made up of letter-sound correspondences they know: ‘rabbit’, ‘himself’, ‘jumping’. </a:t>
                      </a:r>
                      <a:endParaRPr lang="en-GB" sz="800" dirty="0">
                        <a:solidFill>
                          <a:schemeClr val="tx1"/>
                        </a:solidFill>
                        <a:effectLst/>
                        <a:latin typeface="+mn-lt"/>
                        <a:ea typeface="Calibri" panose="020F0502020204030204" pitchFamily="34" charset="0"/>
                        <a:cs typeface="Amatic SC" panose="00000500000000000000" pitchFamily="2" charset="-79"/>
                      </a:endParaRPr>
                    </a:p>
                    <a:p>
                      <a:pPr algn="ctr">
                        <a:lnSpc>
                          <a:spcPct val="107000"/>
                        </a:lnSpc>
                        <a:spcAft>
                          <a:spcPts val="800"/>
                        </a:spcAft>
                      </a:pPr>
                      <a:endParaRPr lang="en-GB" sz="800" dirty="0">
                        <a:solidFill>
                          <a:schemeClr val="tx1"/>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lnSpc>
                          <a:spcPct val="107000"/>
                        </a:lnSpc>
                        <a:spcAft>
                          <a:spcPts val="0"/>
                        </a:spcAft>
                      </a:pPr>
                      <a:r>
                        <a:rPr lang="en-GB" sz="800" b="1" dirty="0">
                          <a:solidFill>
                            <a:schemeClr val="tx1"/>
                          </a:solidFill>
                          <a:effectLst/>
                          <a:latin typeface="+mn-lt"/>
                          <a:ea typeface="Calibri" panose="020F0502020204030204" pitchFamily="34" charset="0"/>
                          <a:cs typeface="Amatic SC" panose="00000500000000000000" pitchFamily="2" charset="-79"/>
                        </a:rPr>
                        <a:t>Phonic Sounds: Phase 3 and 4</a:t>
                      </a:r>
                      <a:endParaRPr lang="en-GB" sz="800" dirty="0">
                        <a:solidFill>
                          <a:schemeClr val="tx1"/>
                        </a:solidFill>
                        <a:effectLst/>
                        <a:latin typeface="+mn-lt"/>
                        <a:ea typeface="Calibri" panose="020F0502020204030204" pitchFamily="34" charset="0"/>
                        <a:cs typeface="Amatic SC" panose="00000500000000000000" pitchFamily="2" charset="-79"/>
                      </a:endParaRPr>
                    </a:p>
                    <a:p>
                      <a:pPr algn="ctr">
                        <a:lnSpc>
                          <a:spcPct val="107000"/>
                        </a:lnSpc>
                        <a:spcAft>
                          <a:spcPts val="0"/>
                        </a:spcAft>
                      </a:pPr>
                      <a:r>
                        <a:rPr lang="en-GB" sz="800" dirty="0">
                          <a:solidFill>
                            <a:schemeClr val="tx1"/>
                          </a:solidFill>
                          <a:effectLst/>
                          <a:latin typeface="+mn-lt"/>
                          <a:ea typeface="Calibri" panose="020F0502020204030204" pitchFamily="34" charset="0"/>
                          <a:cs typeface="Amatic SC" panose="00000500000000000000" pitchFamily="2" charset="-79"/>
                        </a:rPr>
                        <a:t>Differentiated groups </a:t>
                      </a:r>
                    </a:p>
                    <a:p>
                      <a:pPr algn="ctr">
                        <a:lnSpc>
                          <a:spcPct val="107000"/>
                        </a:lnSpc>
                        <a:spcAft>
                          <a:spcPts val="0"/>
                        </a:spcAft>
                      </a:pPr>
                      <a:endParaRPr lang="en-GB" sz="800" dirty="0">
                        <a:solidFill>
                          <a:schemeClr val="tx1"/>
                        </a:solidFill>
                        <a:effectLst/>
                        <a:latin typeface="+mn-lt"/>
                        <a:ea typeface="Calibri" panose="020F0502020204030204" pitchFamily="34" charset="0"/>
                        <a:cs typeface="Amatic SC" panose="00000500000000000000" pitchFamily="2" charset="-79"/>
                      </a:endParaRPr>
                    </a:p>
                    <a:p>
                      <a:pPr algn="ctr">
                        <a:lnSpc>
                          <a:spcPct val="107000"/>
                        </a:lnSpc>
                        <a:spcAft>
                          <a:spcPts val="800"/>
                        </a:spcAft>
                      </a:pPr>
                      <a:r>
                        <a:rPr lang="en-GB" sz="800" b="1" dirty="0">
                          <a:solidFill>
                            <a:schemeClr val="tx1"/>
                          </a:solidFill>
                          <a:effectLst/>
                          <a:latin typeface="+mn-lt"/>
                          <a:ea typeface="Calibri" panose="020F0502020204030204" pitchFamily="34" charset="0"/>
                          <a:cs typeface="Amatic SC" panose="00000500000000000000" pitchFamily="2" charset="-79"/>
                        </a:rPr>
                        <a:t>Reading: </a:t>
                      </a:r>
                      <a:r>
                        <a:rPr lang="en-GB" sz="800" dirty="0">
                          <a:solidFill>
                            <a:schemeClr val="tx1"/>
                          </a:solidFill>
                          <a:effectLst/>
                          <a:latin typeface="+mn-lt"/>
                          <a:ea typeface="Calibri" panose="020F0502020204030204" pitchFamily="34" charset="0"/>
                          <a:cs typeface="Amatic SC" panose="00000500000000000000" pitchFamily="2" charset="-79"/>
                        </a:rPr>
                        <a:t>Story structure-beginning, middle, end. Innovating and retelling stories to an audience, non-fiction books.</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lnSpc>
                          <a:spcPct val="107000"/>
                        </a:lnSpc>
                        <a:spcAft>
                          <a:spcPts val="0"/>
                        </a:spcAft>
                      </a:pPr>
                      <a:r>
                        <a:rPr lang="en-GB" sz="800" b="1" dirty="0">
                          <a:solidFill>
                            <a:schemeClr val="tx1"/>
                          </a:solidFill>
                          <a:effectLst/>
                          <a:latin typeface="+mn-lt"/>
                          <a:ea typeface="Calibri" panose="020F0502020204030204" pitchFamily="34" charset="0"/>
                          <a:cs typeface="Amatic SC" panose="00000500000000000000" pitchFamily="2" charset="-79"/>
                        </a:rPr>
                        <a:t>Phonic Sounds: </a:t>
                      </a:r>
                      <a:r>
                        <a:rPr lang="en-GB" sz="800" dirty="0">
                          <a:solidFill>
                            <a:schemeClr val="tx1"/>
                          </a:solidFill>
                          <a:effectLst/>
                          <a:latin typeface="+mn-lt"/>
                          <a:ea typeface="Calibri" panose="020F0502020204030204" pitchFamily="34" charset="0"/>
                          <a:cs typeface="Amatic SC" panose="00000500000000000000" pitchFamily="2" charset="-79"/>
                        </a:rPr>
                        <a:t>Phase 4  </a:t>
                      </a:r>
                    </a:p>
                    <a:p>
                      <a:pPr algn="ctr">
                        <a:lnSpc>
                          <a:spcPct val="107000"/>
                        </a:lnSpc>
                        <a:spcAft>
                          <a:spcPts val="0"/>
                        </a:spcAft>
                      </a:pPr>
                      <a:r>
                        <a:rPr lang="en-GB" sz="800" dirty="0">
                          <a:solidFill>
                            <a:schemeClr val="tx1"/>
                          </a:solidFill>
                          <a:effectLst/>
                          <a:latin typeface="+mn-lt"/>
                          <a:ea typeface="Calibri" panose="020F0502020204030204" pitchFamily="34" charset="0"/>
                          <a:cs typeface="Amatic SC" panose="00000500000000000000" pitchFamily="2" charset="-79"/>
                        </a:rPr>
                        <a:t>Differentiated groups:</a:t>
                      </a:r>
                    </a:p>
                    <a:p>
                      <a:pPr algn="ctr">
                        <a:lnSpc>
                          <a:spcPct val="107000"/>
                        </a:lnSpc>
                        <a:spcAft>
                          <a:spcPts val="0"/>
                        </a:spcAft>
                      </a:pPr>
                      <a:r>
                        <a:rPr lang="en-GB" sz="800" dirty="0">
                          <a:solidFill>
                            <a:schemeClr val="tx1"/>
                          </a:solidFill>
                          <a:effectLst/>
                          <a:latin typeface="+mn-lt"/>
                          <a:ea typeface="Calibri" panose="020F0502020204030204" pitchFamily="34" charset="0"/>
                          <a:cs typeface="Amatic SC" panose="00000500000000000000" pitchFamily="2" charset="-79"/>
                        </a:rPr>
                        <a:t> </a:t>
                      </a:r>
                    </a:p>
                    <a:p>
                      <a:pPr algn="ctr">
                        <a:lnSpc>
                          <a:spcPct val="107000"/>
                        </a:lnSpc>
                        <a:spcAft>
                          <a:spcPts val="800"/>
                        </a:spcAft>
                      </a:pPr>
                      <a:r>
                        <a:rPr lang="en-GB" sz="800" b="1" dirty="0">
                          <a:solidFill>
                            <a:schemeClr val="tx1"/>
                          </a:solidFill>
                          <a:effectLst/>
                          <a:latin typeface="+mn-lt"/>
                          <a:ea typeface="Calibri" panose="020F0502020204030204" pitchFamily="34" charset="0"/>
                          <a:cs typeface="Amatic SC" panose="00000500000000000000" pitchFamily="2" charset="-79"/>
                        </a:rPr>
                        <a:t>Reading: </a:t>
                      </a:r>
                      <a:r>
                        <a:rPr lang="en-GB" sz="800" dirty="0">
                          <a:solidFill>
                            <a:schemeClr val="tx1"/>
                          </a:solidFill>
                          <a:effectLst/>
                          <a:latin typeface="+mn-lt"/>
                          <a:ea typeface="Calibri" panose="020F0502020204030204" pitchFamily="34" charset="0"/>
                          <a:cs typeface="Amatic SC" panose="00000500000000000000" pitchFamily="2" charset="-79"/>
                        </a:rPr>
                        <a:t>Non-fiction texts, Naming letters of the alphabet. Distinguishing capital letters and lower case letters. </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lnSpc>
                          <a:spcPct val="107000"/>
                        </a:lnSpc>
                        <a:spcAft>
                          <a:spcPts val="0"/>
                        </a:spcAft>
                      </a:pPr>
                      <a:r>
                        <a:rPr lang="en-GB" sz="800" b="1" dirty="0">
                          <a:solidFill>
                            <a:schemeClr val="tx1"/>
                          </a:solidFill>
                          <a:effectLst/>
                          <a:latin typeface="+mn-lt"/>
                          <a:ea typeface="Calibri" panose="020F0502020204030204" pitchFamily="34" charset="0"/>
                          <a:cs typeface="Amatic SC" panose="00000500000000000000" pitchFamily="2" charset="-79"/>
                        </a:rPr>
                        <a:t>Phonic Sounds: Phase 4 and 5</a:t>
                      </a:r>
                      <a:endParaRPr lang="en-GB" sz="800" dirty="0">
                        <a:solidFill>
                          <a:schemeClr val="tx1"/>
                        </a:solidFill>
                        <a:effectLst/>
                        <a:latin typeface="+mn-lt"/>
                        <a:ea typeface="Calibri" panose="020F0502020204030204" pitchFamily="34" charset="0"/>
                        <a:cs typeface="Amatic SC" panose="00000500000000000000" pitchFamily="2" charset="-79"/>
                      </a:endParaRPr>
                    </a:p>
                    <a:p>
                      <a:pPr algn="ctr">
                        <a:lnSpc>
                          <a:spcPct val="107000"/>
                        </a:lnSpc>
                        <a:spcAft>
                          <a:spcPts val="0"/>
                        </a:spcAft>
                      </a:pPr>
                      <a:r>
                        <a:rPr lang="en-GB" sz="800" dirty="0">
                          <a:solidFill>
                            <a:schemeClr val="tx1"/>
                          </a:solidFill>
                          <a:effectLst/>
                          <a:latin typeface="+mn-lt"/>
                          <a:ea typeface="Calibri" panose="020F0502020204030204" pitchFamily="34" charset="0"/>
                          <a:cs typeface="Amatic SC" panose="00000500000000000000" pitchFamily="2" charset="-79"/>
                        </a:rPr>
                        <a:t>Differentiated groups</a:t>
                      </a:r>
                    </a:p>
                    <a:p>
                      <a:pPr algn="ctr">
                        <a:lnSpc>
                          <a:spcPct val="107000"/>
                        </a:lnSpc>
                        <a:spcAft>
                          <a:spcPts val="0"/>
                        </a:spcAft>
                      </a:pPr>
                      <a:endParaRPr lang="en-GB" sz="800" dirty="0">
                        <a:solidFill>
                          <a:schemeClr val="tx1"/>
                        </a:solidFill>
                        <a:effectLst/>
                        <a:latin typeface="+mn-lt"/>
                        <a:ea typeface="Calibri" panose="020F0502020204030204" pitchFamily="34" charset="0"/>
                        <a:cs typeface="Amatic SC" panose="00000500000000000000" pitchFamily="2" charset="-79"/>
                      </a:endParaRPr>
                    </a:p>
                    <a:p>
                      <a:pPr algn="ctr">
                        <a:lnSpc>
                          <a:spcPct val="107000"/>
                        </a:lnSpc>
                        <a:spcAft>
                          <a:spcPts val="800"/>
                        </a:spcAft>
                      </a:pPr>
                      <a:r>
                        <a:rPr lang="en-GB" sz="800" b="1" dirty="0">
                          <a:solidFill>
                            <a:schemeClr val="tx1"/>
                          </a:solidFill>
                          <a:effectLst/>
                          <a:latin typeface="+mn-lt"/>
                          <a:ea typeface="Calibri" panose="020F0502020204030204" pitchFamily="34" charset="0"/>
                          <a:cs typeface="Amatic SC" panose="00000500000000000000" pitchFamily="2" charset="-79"/>
                        </a:rPr>
                        <a:t>Reading: </a:t>
                      </a:r>
                      <a:r>
                        <a:rPr lang="en-GB" sz="800" dirty="0">
                          <a:solidFill>
                            <a:schemeClr val="tx1"/>
                          </a:solidFill>
                          <a:effectLst/>
                          <a:latin typeface="+mn-lt"/>
                          <a:ea typeface="Calibri" panose="020F0502020204030204" pitchFamily="34" charset="0"/>
                          <a:cs typeface="Amatic SC" panose="00000500000000000000" pitchFamily="2" charset="-79"/>
                        </a:rPr>
                        <a:t>Reading simple sentences with fluency. Reading CVCC and CCVC words confidently. </a:t>
                      </a:r>
                    </a:p>
                    <a:p>
                      <a:pPr algn="ctr">
                        <a:lnSpc>
                          <a:spcPct val="107000"/>
                        </a:lnSpc>
                        <a:spcAft>
                          <a:spcPts val="800"/>
                        </a:spcAft>
                      </a:pPr>
                      <a:r>
                        <a:rPr lang="en-GB" sz="800" dirty="0">
                          <a:solidFill>
                            <a:schemeClr val="tx1"/>
                          </a:solidFill>
                          <a:effectLst/>
                          <a:latin typeface="+mn-lt"/>
                          <a:ea typeface="Calibri" panose="020F0502020204030204" pitchFamily="34" charset="0"/>
                          <a:cs typeface="Amatic SC" panose="00000500000000000000" pitchFamily="2" charset="-79"/>
                        </a:rPr>
                        <a:t>End of term assessments</a:t>
                      </a:r>
                    </a:p>
                    <a:p>
                      <a:pPr algn="ctr">
                        <a:lnSpc>
                          <a:spcPct val="107000"/>
                        </a:lnSpc>
                        <a:spcAft>
                          <a:spcPts val="800"/>
                        </a:spcAft>
                      </a:pPr>
                      <a:r>
                        <a:rPr lang="en-GB" sz="800" dirty="0">
                          <a:solidFill>
                            <a:schemeClr val="tx1"/>
                          </a:solidFill>
                          <a:effectLst/>
                          <a:latin typeface="+mn-lt"/>
                          <a:ea typeface="Calibri" panose="020F0502020204030204" pitchFamily="34" charset="0"/>
                          <a:cs typeface="Amatic SC" panose="00000500000000000000" pitchFamily="2" charset="-79"/>
                        </a:rPr>
                        <a:t>Transition work with Year 1 staff </a:t>
                      </a:r>
                    </a:p>
                    <a:p>
                      <a:pPr algn="ctr">
                        <a:lnSpc>
                          <a:spcPct val="107000"/>
                        </a:lnSpc>
                        <a:spcAft>
                          <a:spcPts val="800"/>
                        </a:spcAft>
                      </a:pPr>
                      <a:endParaRPr lang="en-GB" sz="800" dirty="0">
                        <a:solidFill>
                          <a:schemeClr val="tx1"/>
                        </a:solidFill>
                        <a:effectLst/>
                        <a:latin typeface="+mn-lt"/>
                        <a:ea typeface="Calibri" panose="020F0502020204030204" pitchFamily="34" charset="0"/>
                        <a:cs typeface="Amatic SC" panose="00000500000000000000" pitchFamily="2" charset="-79"/>
                      </a:endParaRPr>
                    </a:p>
                    <a:p>
                      <a:pPr algn="ctr">
                        <a:lnSpc>
                          <a:spcPct val="107000"/>
                        </a:lnSpc>
                        <a:spcAft>
                          <a:spcPts val="800"/>
                        </a:spcAft>
                      </a:pPr>
                      <a:endParaRPr lang="en-GB" sz="800" dirty="0">
                        <a:solidFill>
                          <a:schemeClr val="tx1"/>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474909330"/>
                  </a:ext>
                </a:extLst>
              </a:tr>
            </a:tbl>
          </a:graphicData>
        </a:graphic>
      </p:graphicFrame>
      <p:pic>
        <p:nvPicPr>
          <p:cNvPr id="8" name="Picture 7">
            <a:extLst>
              <a:ext uri="{FF2B5EF4-FFF2-40B4-BE49-F238E27FC236}">
                <a16:creationId xmlns:a16="http://schemas.microsoft.com/office/drawing/2014/main" id="{3845C3A2-465D-4ED4-8E86-34EBC63DAF6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8199" y="300251"/>
            <a:ext cx="813179" cy="670062"/>
          </a:xfrm>
          <a:prstGeom prst="rect">
            <a:avLst/>
          </a:prstGeom>
        </p:spPr>
      </p:pic>
    </p:spTree>
    <p:custDataLst>
      <p:tags r:id="rId1"/>
    </p:custDataLst>
    <p:extLst>
      <p:ext uri="{BB962C8B-B14F-4D97-AF65-F5344CB8AC3E}">
        <p14:creationId xmlns:p14="http://schemas.microsoft.com/office/powerpoint/2010/main" val="413768764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panose="00000500000000000000" pitchFamily="2" charset="-79"/>
                <a:cs typeface="Amatic SC" panose="00000500000000000000" pitchFamily="2" charset="-79"/>
              </a:rPr>
              <a:t>Reception Long Term Plan 25-26</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2930964818"/>
              </p:ext>
            </p:extLst>
          </p:nvPr>
        </p:nvGraphicFramePr>
        <p:xfrm>
          <a:off x="366318" y="738067"/>
          <a:ext cx="11459364" cy="5863756"/>
        </p:xfrm>
        <a:graphic>
          <a:graphicData uri="http://schemas.openxmlformats.org/drawingml/2006/table">
            <a:tbl>
              <a:tblPr firstRow="1" bandRow="1">
                <a:tableStyleId>{5C22544A-7EE6-4342-B048-85BDC9FD1C3A}</a:tableStyleId>
              </a:tblPr>
              <a:tblGrid>
                <a:gridCol w="1637052">
                  <a:extLst>
                    <a:ext uri="{9D8B030D-6E8A-4147-A177-3AD203B41FA5}">
                      <a16:colId xmlns:a16="http://schemas.microsoft.com/office/drawing/2014/main" val="385991600"/>
                    </a:ext>
                  </a:extLst>
                </a:gridCol>
                <a:gridCol w="1637052">
                  <a:extLst>
                    <a:ext uri="{9D8B030D-6E8A-4147-A177-3AD203B41FA5}">
                      <a16:colId xmlns:a16="http://schemas.microsoft.com/office/drawing/2014/main" val="2865123548"/>
                    </a:ext>
                  </a:extLst>
                </a:gridCol>
                <a:gridCol w="1637052">
                  <a:extLst>
                    <a:ext uri="{9D8B030D-6E8A-4147-A177-3AD203B41FA5}">
                      <a16:colId xmlns:a16="http://schemas.microsoft.com/office/drawing/2014/main" val="872926247"/>
                    </a:ext>
                  </a:extLst>
                </a:gridCol>
                <a:gridCol w="1637052">
                  <a:extLst>
                    <a:ext uri="{9D8B030D-6E8A-4147-A177-3AD203B41FA5}">
                      <a16:colId xmlns:a16="http://schemas.microsoft.com/office/drawing/2014/main" val="1315738151"/>
                    </a:ext>
                  </a:extLst>
                </a:gridCol>
                <a:gridCol w="1637052">
                  <a:extLst>
                    <a:ext uri="{9D8B030D-6E8A-4147-A177-3AD203B41FA5}">
                      <a16:colId xmlns:a16="http://schemas.microsoft.com/office/drawing/2014/main" val="2709165749"/>
                    </a:ext>
                  </a:extLst>
                </a:gridCol>
                <a:gridCol w="1637052">
                  <a:extLst>
                    <a:ext uri="{9D8B030D-6E8A-4147-A177-3AD203B41FA5}">
                      <a16:colId xmlns:a16="http://schemas.microsoft.com/office/drawing/2014/main" val="2335150482"/>
                    </a:ext>
                  </a:extLst>
                </a:gridCol>
                <a:gridCol w="1637052">
                  <a:extLst>
                    <a:ext uri="{9D8B030D-6E8A-4147-A177-3AD203B41FA5}">
                      <a16:colId xmlns:a16="http://schemas.microsoft.com/office/drawing/2014/main" val="4046203905"/>
                    </a:ext>
                  </a:extLst>
                </a:gridCol>
              </a:tblGrid>
              <a:tr h="407800">
                <a:tc>
                  <a:txBody>
                    <a:bodyPr/>
                    <a:lstStyle/>
                    <a:p>
                      <a:pPr algn="ctr"/>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TERM 1</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dirty="0">
                          <a:solidFill>
                            <a:schemeClr val="bg1">
                              <a:lumMod val="50000"/>
                            </a:schemeClr>
                          </a:solidFill>
                          <a:latin typeface="Amatic SC" panose="00000500000000000000" pitchFamily="2" charset="-79"/>
                          <a:cs typeface="Amatic SC" panose="00000500000000000000" pitchFamily="2" charset="-79"/>
                        </a:rPr>
                        <a:t>TERM 2</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TERM 3</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TERM 4</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TERM 5</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TERM 6</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422123">
                <a:tc>
                  <a:txBody>
                    <a:bodyPr/>
                    <a:lstStyle/>
                    <a:p>
                      <a:pPr algn="ctr"/>
                      <a:r>
                        <a:rPr lang="en-US" sz="2000" b="0" dirty="0">
                          <a:latin typeface="Amatic SC" panose="00000500000000000000" pitchFamily="2" charset="-79"/>
                          <a:cs typeface="Amatic SC" panose="00000500000000000000" pitchFamily="2" charset="-79"/>
                        </a:rPr>
                        <a:t>General Themes </a:t>
                      </a:r>
                      <a:endParaRPr lang="en-GB" sz="20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2000" dirty="0">
                          <a:latin typeface="Amatic SC" panose="00000500000000000000" pitchFamily="2" charset="-79"/>
                          <a:cs typeface="Amatic SC" panose="00000500000000000000" pitchFamily="2" charset="-79"/>
                        </a:rPr>
                        <a:t>ME, MYSELF AND I</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BEAR NECESSITIES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2000" dirty="0">
                          <a:latin typeface="Amatic SC" panose="00000500000000000000" pitchFamily="2" charset="-79"/>
                          <a:cs typeface="Amatic SC" panose="00000500000000000000" pitchFamily="2" charset="-79"/>
                        </a:rPr>
                        <a:t>TERRIFIC TALES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AMAZING AUTHORS!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000" dirty="0">
                          <a:latin typeface="Amatic SC" panose="00000500000000000000" pitchFamily="2" charset="-79"/>
                          <a:cs typeface="Amatic SC" panose="00000500000000000000" pitchFamily="2" charset="-79"/>
                        </a:rPr>
                        <a:t>COME OUTSIDE!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dirty="0">
                          <a:latin typeface="Amatic SC" panose="00000500000000000000" pitchFamily="2" charset="-79"/>
                          <a:cs typeface="Amatic SC" panose="00000500000000000000" pitchFamily="2" charset="-79"/>
                        </a:rPr>
                        <a:t>AROUND THE WORLD</a:t>
                      </a: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1978034">
                <a:tc>
                  <a:txBody>
                    <a:bodyPr/>
                    <a:lstStyle/>
                    <a:p>
                      <a:pPr algn="ctr"/>
                      <a:r>
                        <a:rPr lang="en-US" sz="3600" b="0" dirty="0">
                          <a:latin typeface="Amatic SC" panose="00000500000000000000" pitchFamily="2" charset="-79"/>
                          <a:cs typeface="Amatic SC" panose="00000500000000000000" pitchFamily="2" charset="-79"/>
                        </a:rPr>
                        <a:t>Writing </a:t>
                      </a:r>
                    </a:p>
                    <a:p>
                      <a:pPr algn="ctr"/>
                      <a:endParaRPr lang="en-US" sz="1800" b="0" dirty="0">
                        <a:latin typeface="Amatic SC" panose="00000500000000000000" pitchFamily="2" charset="-79"/>
                        <a:cs typeface="Amatic SC" panose="00000500000000000000" pitchFamily="2" charset="-79"/>
                      </a:endParaRPr>
                    </a:p>
                    <a:p>
                      <a:pPr algn="ctr"/>
                      <a:r>
                        <a:rPr lang="en-US" sz="1800" b="0" dirty="0">
                          <a:latin typeface="Amatic SC" panose="00000500000000000000" pitchFamily="2" charset="-79"/>
                          <a:cs typeface="Amatic SC" panose="00000500000000000000" pitchFamily="2" charset="-79"/>
                        </a:rPr>
                        <a:t>Texts may CHANGE due to children’s interests </a:t>
                      </a:r>
                    </a:p>
                    <a:p>
                      <a:pPr algn="ctr"/>
                      <a:endParaRPr lang="en-US" sz="1800" b="0" dirty="0">
                        <a:latin typeface="Amatic SC" panose="00000500000000000000" pitchFamily="2" charset="-79"/>
                        <a:cs typeface="Amatic SC" panose="00000500000000000000" pitchFamily="2" charset="-79"/>
                      </a:endParaRPr>
                    </a:p>
                    <a:p>
                      <a:pPr algn="ctr"/>
                      <a:r>
                        <a:rPr lang="en-US" sz="900" dirty="0">
                          <a:latin typeface="+mn-lt"/>
                        </a:rPr>
                        <a:t>Only ask children to write sentences when they have sufficient knowledge of letter-sound correspondences.</a:t>
                      </a:r>
                      <a:endParaRPr lang="en-GB" sz="900" b="0" dirty="0">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en-GB" sz="1100" b="1" kern="1200" dirty="0">
                          <a:solidFill>
                            <a:schemeClr val="tx1"/>
                          </a:solidFill>
                          <a:effectLst/>
                          <a:latin typeface="+mn-lt"/>
                          <a:ea typeface="+mn-ea"/>
                          <a:cs typeface="Amatic SC" panose="00000500000000000000" pitchFamily="2" charset="-79"/>
                        </a:rPr>
                        <a:t>Texts as a Stimulus:</a:t>
                      </a:r>
                    </a:p>
                    <a:p>
                      <a:pPr marL="0" marR="0" lvl="0" indent="0" algn="ctr" defTabSz="914400" rtl="0" eaLnBrk="1" fontAlgn="base" latinLnBrk="0" hangingPunct="1">
                        <a:lnSpc>
                          <a:spcPct val="100000"/>
                        </a:lnSpc>
                        <a:spcBef>
                          <a:spcPts val="0"/>
                        </a:spcBef>
                        <a:spcAft>
                          <a:spcPts val="0"/>
                        </a:spcAft>
                        <a:buClrTx/>
                        <a:buSzTx/>
                        <a:buFontTx/>
                        <a:buNone/>
                        <a:tabLst/>
                        <a:defRPr/>
                      </a:pPr>
                      <a:r>
                        <a:rPr lang="en-GB" sz="1100" kern="1200" dirty="0">
                          <a:solidFill>
                            <a:schemeClr val="tx1"/>
                          </a:solidFill>
                          <a:effectLst/>
                          <a:latin typeface="+mn-lt"/>
                          <a:ea typeface="+mn-ea"/>
                          <a:cs typeface="Amatic SC" panose="00000500000000000000" pitchFamily="2" charset="-79"/>
                        </a:rPr>
                        <a:t>Brown Bear Brown Bear what do you see? – Draw their favourite animal and colour it their favourite colour.</a:t>
                      </a:r>
                    </a:p>
                    <a:p>
                      <a:pPr marL="0" marR="0" lvl="0" indent="0" algn="ctr" defTabSz="914400" rtl="0" eaLnBrk="1" fontAlgn="base" latinLnBrk="0" hangingPunct="1">
                        <a:lnSpc>
                          <a:spcPct val="100000"/>
                        </a:lnSpc>
                        <a:spcBef>
                          <a:spcPts val="0"/>
                        </a:spcBef>
                        <a:spcAft>
                          <a:spcPts val="0"/>
                        </a:spcAft>
                        <a:buClrTx/>
                        <a:buSzTx/>
                        <a:buFontTx/>
                        <a:buNone/>
                        <a:tabLst/>
                        <a:defRPr/>
                      </a:pPr>
                      <a:endParaRPr lang="en-GB" sz="1100" kern="1200" dirty="0">
                        <a:solidFill>
                          <a:schemeClr val="tx1"/>
                        </a:solidFill>
                        <a:effectLst/>
                        <a:latin typeface="+mn-lt"/>
                        <a:ea typeface="+mn-ea"/>
                        <a:cs typeface="Amatic SC" panose="00000500000000000000" pitchFamily="2" charset="-79"/>
                      </a:endParaRPr>
                    </a:p>
                    <a:p>
                      <a:pPr marL="0" marR="0" lvl="0" indent="0" algn="ctr" defTabSz="914400" rtl="0" eaLnBrk="1" fontAlgn="base" latinLnBrk="0" hangingPunct="1">
                        <a:lnSpc>
                          <a:spcPct val="100000"/>
                        </a:lnSpc>
                        <a:spcBef>
                          <a:spcPts val="0"/>
                        </a:spcBef>
                        <a:spcAft>
                          <a:spcPts val="0"/>
                        </a:spcAft>
                        <a:buClrTx/>
                        <a:buSzTx/>
                        <a:buFontTx/>
                        <a:buNone/>
                        <a:tabLst/>
                        <a:defRPr/>
                      </a:pPr>
                      <a:r>
                        <a:rPr lang="en-GB" sz="1100" kern="1200" dirty="0">
                          <a:solidFill>
                            <a:schemeClr val="tx1"/>
                          </a:solidFill>
                          <a:effectLst/>
                          <a:latin typeface="+mn-lt"/>
                          <a:ea typeface="+mn-ea"/>
                          <a:cs typeface="Amatic SC" panose="00000500000000000000" pitchFamily="2" charset="-79"/>
                        </a:rPr>
                        <a:t>Only one you –</a:t>
                      </a:r>
                    </a:p>
                    <a:p>
                      <a:pPr marL="0" marR="0" lvl="0" indent="0" algn="ctr" defTabSz="914400" rtl="0" eaLnBrk="1" fontAlgn="base" latinLnBrk="0" hangingPunct="1">
                        <a:lnSpc>
                          <a:spcPct val="100000"/>
                        </a:lnSpc>
                        <a:spcBef>
                          <a:spcPts val="0"/>
                        </a:spcBef>
                        <a:spcAft>
                          <a:spcPts val="0"/>
                        </a:spcAft>
                        <a:buClrTx/>
                        <a:buSzTx/>
                        <a:buFontTx/>
                        <a:buNone/>
                        <a:tabLst/>
                        <a:defRPr/>
                      </a:pPr>
                      <a:r>
                        <a:rPr lang="en-GB" sz="1100" kern="1200" dirty="0">
                          <a:solidFill>
                            <a:schemeClr val="tx1"/>
                          </a:solidFill>
                          <a:effectLst/>
                          <a:latin typeface="+mn-lt"/>
                          <a:ea typeface="+mn-ea"/>
                          <a:cs typeface="Amatic SC" panose="00000500000000000000" pitchFamily="2" charset="-79"/>
                        </a:rPr>
                        <a:t>Draw and label themselves and their family</a:t>
                      </a:r>
                    </a:p>
                    <a:p>
                      <a:pPr marL="0" marR="0" lvl="0" indent="0" algn="ctr" defTabSz="914400" rtl="0" eaLnBrk="1" fontAlgn="base" latinLnBrk="0" hangingPunct="1">
                        <a:lnSpc>
                          <a:spcPct val="100000"/>
                        </a:lnSpc>
                        <a:spcBef>
                          <a:spcPts val="0"/>
                        </a:spcBef>
                        <a:spcAft>
                          <a:spcPts val="0"/>
                        </a:spcAft>
                        <a:buClrTx/>
                        <a:buSzTx/>
                        <a:buFontTx/>
                        <a:buNone/>
                        <a:tabLst/>
                        <a:defRPr/>
                      </a:pPr>
                      <a:endParaRPr lang="en-GB" sz="1100" kern="1200" dirty="0">
                        <a:solidFill>
                          <a:schemeClr val="tx1"/>
                        </a:solidFill>
                        <a:effectLst/>
                        <a:latin typeface="+mn-lt"/>
                        <a:ea typeface="+mn-ea"/>
                        <a:cs typeface="Amatic SC" panose="00000500000000000000" pitchFamily="2" charset="-79"/>
                      </a:endParaRPr>
                    </a:p>
                    <a:p>
                      <a:pPr marL="0" marR="0" lvl="0" indent="0" algn="ctr" defTabSz="914400" rtl="0" eaLnBrk="1" fontAlgn="base" latinLnBrk="0" hangingPunct="1">
                        <a:lnSpc>
                          <a:spcPct val="100000"/>
                        </a:lnSpc>
                        <a:spcBef>
                          <a:spcPts val="0"/>
                        </a:spcBef>
                        <a:spcAft>
                          <a:spcPts val="0"/>
                        </a:spcAft>
                        <a:buClrTx/>
                        <a:buSzTx/>
                        <a:buFontTx/>
                        <a:buNone/>
                        <a:tabLst/>
                        <a:defRPr/>
                      </a:pPr>
                      <a:r>
                        <a:rPr lang="en-GB" sz="1100" kern="1200" dirty="0">
                          <a:solidFill>
                            <a:schemeClr val="bg1">
                              <a:lumMod val="50000"/>
                            </a:schemeClr>
                          </a:solidFill>
                          <a:effectLst/>
                          <a:latin typeface="+mn-lt"/>
                          <a:ea typeface="+mn-ea"/>
                          <a:cs typeface="Amatic SC" panose="00000500000000000000" pitchFamily="2" charset="-79"/>
                        </a:rPr>
                        <a:t>Dominant hand, tripod grip, mark making, giving meaning to marks and labelling. Shopping lists, </a:t>
                      </a:r>
                    </a:p>
                    <a:p>
                      <a:pPr marL="0" marR="0" lvl="0" indent="0" algn="ctr" defTabSz="914400" rtl="0" eaLnBrk="1" fontAlgn="base" latinLnBrk="0" hangingPunct="1">
                        <a:lnSpc>
                          <a:spcPct val="100000"/>
                        </a:lnSpc>
                        <a:spcBef>
                          <a:spcPts val="0"/>
                        </a:spcBef>
                        <a:spcAft>
                          <a:spcPts val="0"/>
                        </a:spcAft>
                        <a:buClrTx/>
                        <a:buSzTx/>
                        <a:buFontTx/>
                        <a:buNone/>
                        <a:tabLst/>
                        <a:defRPr/>
                      </a:pPr>
                      <a:r>
                        <a:rPr lang="en-GB" sz="1100" kern="1200" dirty="0">
                          <a:solidFill>
                            <a:schemeClr val="bg1">
                              <a:lumMod val="50000"/>
                            </a:schemeClr>
                          </a:solidFill>
                          <a:effectLst/>
                          <a:latin typeface="+mn-lt"/>
                          <a:ea typeface="+mn-ea"/>
                          <a:cs typeface="Amatic SC" panose="00000500000000000000" pitchFamily="2" charset="-79"/>
                        </a:rPr>
                        <a:t>Writing initial sounds and simple captions. </a:t>
                      </a:r>
                    </a:p>
                    <a:p>
                      <a:pPr marL="0" marR="0" lvl="0" indent="0" algn="ctr" defTabSz="914400" rtl="0" eaLnBrk="1" fontAlgn="base" latinLnBrk="0" hangingPunct="1">
                        <a:lnSpc>
                          <a:spcPct val="100000"/>
                        </a:lnSpc>
                        <a:spcBef>
                          <a:spcPts val="0"/>
                        </a:spcBef>
                        <a:spcAft>
                          <a:spcPts val="0"/>
                        </a:spcAft>
                        <a:buClrTx/>
                        <a:buSzTx/>
                        <a:buFontTx/>
                        <a:buNone/>
                        <a:tabLst/>
                        <a:defRPr/>
                      </a:pPr>
                      <a:r>
                        <a:rPr lang="en-US" sz="1100" dirty="0">
                          <a:solidFill>
                            <a:schemeClr val="bg1">
                              <a:lumMod val="50000"/>
                            </a:schemeClr>
                          </a:solidFill>
                          <a:effectLst/>
                          <a:latin typeface="+mn-lt"/>
                          <a:ea typeface="Calibri" panose="020F0502020204030204" pitchFamily="34" charset="0"/>
                          <a:cs typeface="Amatic SC" panose="00000500000000000000" pitchFamily="2" charset="-79"/>
                        </a:rPr>
                        <a:t>Use initial sounds to label characters / images. Silly soup. </a:t>
                      </a:r>
                      <a:r>
                        <a:rPr lang="en-GB" sz="1100" dirty="0">
                          <a:solidFill>
                            <a:schemeClr val="bg1">
                              <a:lumMod val="50000"/>
                            </a:schemeClr>
                          </a:solidFill>
                        </a:rPr>
                        <a:t>Names Labels. Captions Lists Diagrams Messages – Create a Message centre! </a:t>
                      </a:r>
                    </a:p>
                    <a:p>
                      <a:pPr marL="0" marR="0" lvl="0" indent="0" algn="ctr" defTabSz="914400" rtl="0" eaLnBrk="1" fontAlgn="base" latinLnBrk="0" hangingPunct="1">
                        <a:lnSpc>
                          <a:spcPct val="100000"/>
                        </a:lnSpc>
                        <a:spcBef>
                          <a:spcPts val="0"/>
                        </a:spcBef>
                        <a:spcAft>
                          <a:spcPts val="0"/>
                        </a:spcAft>
                        <a:buClrTx/>
                        <a:buSzTx/>
                        <a:buFontTx/>
                        <a:buNone/>
                        <a:tabLst/>
                        <a:defRPr/>
                      </a:pPr>
                      <a:r>
                        <a:rPr lang="en-US" sz="1100" dirty="0">
                          <a:solidFill>
                            <a:schemeClr val="bg1">
                              <a:lumMod val="50000"/>
                            </a:schemeClr>
                          </a:solidFill>
                          <a:effectLst/>
                          <a:latin typeface="+mn-lt"/>
                          <a:ea typeface="Calibri" panose="020F0502020204030204" pitchFamily="34" charset="0"/>
                          <a:cs typeface="Amatic SC" panose="00000500000000000000" pitchFamily="2" charset="-79"/>
                        </a:rPr>
                        <a:t>Acrostic poems </a:t>
                      </a:r>
                      <a:endParaRPr lang="en-GB" sz="1100" dirty="0">
                        <a:solidFill>
                          <a:schemeClr val="bg1">
                            <a:lumMod val="50000"/>
                          </a:schemeClr>
                        </a:solidFill>
                        <a:effectLst/>
                        <a:latin typeface="+mn-lt"/>
                        <a:ea typeface="Calibri" panose="020F0502020204030204" pitchFamily="34" charset="0"/>
                        <a:cs typeface="Amatic SC" panose="00000500000000000000" pitchFamily="2" charset="-79"/>
                      </a:endParaRPr>
                    </a:p>
                    <a:p>
                      <a:pPr marL="0" marR="0" lvl="0" indent="0" algn="ctr" defTabSz="914400" rtl="0" eaLnBrk="1" fontAlgn="base" latinLnBrk="0" hangingPunct="1">
                        <a:lnSpc>
                          <a:spcPct val="100000"/>
                        </a:lnSpc>
                        <a:spcBef>
                          <a:spcPts val="0"/>
                        </a:spcBef>
                        <a:spcAft>
                          <a:spcPts val="0"/>
                        </a:spcAft>
                        <a:buClrTx/>
                        <a:buSzTx/>
                        <a:buFontTx/>
                        <a:buNone/>
                        <a:tabLst/>
                        <a:defRPr/>
                      </a:pPr>
                      <a:endParaRPr lang="en-US" sz="1100" dirty="0">
                        <a:solidFill>
                          <a:schemeClr val="bg1">
                            <a:lumMod val="50000"/>
                          </a:schemeClr>
                        </a:solidFill>
                        <a:effectLst/>
                        <a:latin typeface="+mn-lt"/>
                        <a:ea typeface="Calibri" panose="020F0502020204030204" pitchFamily="34"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lang="en-GB" sz="1100" b="1" kern="1200" dirty="0">
                          <a:solidFill>
                            <a:schemeClr val="tx1"/>
                          </a:solidFill>
                          <a:effectLst/>
                          <a:latin typeface="+mn-lt"/>
                          <a:ea typeface="+mn-ea"/>
                          <a:cs typeface="Amatic SC" panose="00000500000000000000" pitchFamily="2" charset="-79"/>
                        </a:rPr>
                        <a:t>Texts as a Stimulus:</a:t>
                      </a:r>
                    </a:p>
                    <a:p>
                      <a:pPr algn="ctr">
                        <a:lnSpc>
                          <a:spcPct val="107000"/>
                        </a:lnSpc>
                        <a:spcAft>
                          <a:spcPts val="800"/>
                        </a:spcAft>
                      </a:pPr>
                      <a:r>
                        <a:rPr lang="en-US" sz="1100" dirty="0">
                          <a:solidFill>
                            <a:schemeClr val="tx1"/>
                          </a:solidFill>
                          <a:effectLst/>
                          <a:latin typeface="+mn-lt"/>
                          <a:ea typeface="Calibri" panose="020F0502020204030204" pitchFamily="34" charset="0"/>
                          <a:cs typeface="Amatic SC" panose="00000500000000000000" pitchFamily="2" charset="-79"/>
                        </a:rPr>
                        <a:t>Goldilocks and the three bears – Sorry letter</a:t>
                      </a:r>
                    </a:p>
                    <a:p>
                      <a:pPr algn="ctr">
                        <a:lnSpc>
                          <a:spcPct val="107000"/>
                        </a:lnSpc>
                        <a:spcAft>
                          <a:spcPts val="800"/>
                        </a:spcAft>
                      </a:pPr>
                      <a:r>
                        <a:rPr lang="en-US" sz="1100" dirty="0">
                          <a:solidFill>
                            <a:schemeClr val="tx1"/>
                          </a:solidFill>
                          <a:effectLst/>
                          <a:latin typeface="+mn-lt"/>
                          <a:ea typeface="Calibri" panose="020F0502020204030204" pitchFamily="34" charset="0"/>
                          <a:cs typeface="Amatic SC" panose="00000500000000000000" pitchFamily="2" charset="-79"/>
                        </a:rPr>
                        <a:t>Going on a Bear Hunt – story map</a:t>
                      </a:r>
                      <a:endParaRPr lang="en-GB" sz="1100" dirty="0">
                        <a:solidFill>
                          <a:schemeClr val="bg1">
                            <a:lumMod val="50000"/>
                          </a:schemeClr>
                        </a:solidFill>
                        <a:effectLst/>
                        <a:latin typeface="+mn-lt"/>
                        <a:ea typeface="Calibri" panose="020F0502020204030204" pitchFamily="34" charset="0"/>
                        <a:cs typeface="Amatic SC" panose="00000500000000000000" pitchFamily="2" charset="-79"/>
                      </a:endParaRPr>
                    </a:p>
                    <a:p>
                      <a:pPr algn="ctr">
                        <a:lnSpc>
                          <a:spcPct val="107000"/>
                        </a:lnSpc>
                        <a:spcAft>
                          <a:spcPts val="800"/>
                        </a:spcAft>
                      </a:pPr>
                      <a:r>
                        <a:rPr lang="en-GB" sz="1100" dirty="0">
                          <a:solidFill>
                            <a:schemeClr val="bg1">
                              <a:lumMod val="50000"/>
                            </a:schemeClr>
                          </a:solidFill>
                          <a:effectLst/>
                          <a:latin typeface="+mn-lt"/>
                          <a:ea typeface="Calibri" panose="020F0502020204030204" pitchFamily="34" charset="0"/>
                          <a:cs typeface="Amatic SC" panose="00000500000000000000" pitchFamily="2" charset="-79"/>
                        </a:rPr>
                        <a:t>Name writing, labelling using initial sounds, story scribing. Retelling stories in writing area, instructions for porridge. </a:t>
                      </a:r>
                    </a:p>
                    <a:p>
                      <a:pPr algn="ctr">
                        <a:lnSpc>
                          <a:spcPct val="107000"/>
                        </a:lnSpc>
                        <a:spcAft>
                          <a:spcPts val="800"/>
                        </a:spcAft>
                      </a:pPr>
                      <a:r>
                        <a:rPr lang="en-US" sz="1100" dirty="0">
                          <a:solidFill>
                            <a:schemeClr val="bg1">
                              <a:lumMod val="50000"/>
                            </a:schemeClr>
                          </a:solidFill>
                        </a:rPr>
                        <a:t>Help children identify the sound that is tricky to spell. </a:t>
                      </a:r>
                    </a:p>
                    <a:p>
                      <a:pPr algn="ctr">
                        <a:lnSpc>
                          <a:spcPct val="107000"/>
                        </a:lnSpc>
                        <a:spcAft>
                          <a:spcPts val="800"/>
                        </a:spcAft>
                      </a:pPr>
                      <a:r>
                        <a:rPr lang="en-US" sz="1100" dirty="0">
                          <a:solidFill>
                            <a:schemeClr val="bg1">
                              <a:lumMod val="50000"/>
                            </a:schemeClr>
                          </a:solidFill>
                        </a:rPr>
                        <a:t>Sequence the story </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lang="en-GB" sz="1100" b="1" kern="1200" dirty="0">
                          <a:solidFill>
                            <a:schemeClr val="tx1"/>
                          </a:solidFill>
                          <a:effectLst/>
                          <a:latin typeface="+mn-lt"/>
                          <a:ea typeface="+mn-ea"/>
                          <a:cs typeface="Amatic SC" panose="00000500000000000000" pitchFamily="2" charset="-79"/>
                        </a:rPr>
                        <a:t>Texts as a Stimulus:</a:t>
                      </a:r>
                    </a:p>
                    <a:p>
                      <a:pPr algn="ctr">
                        <a:lnSpc>
                          <a:spcPct val="107000"/>
                        </a:lnSpc>
                        <a:spcAft>
                          <a:spcPts val="800"/>
                        </a:spcAft>
                      </a:pPr>
                      <a:r>
                        <a:rPr lang="en-US" sz="1100" dirty="0">
                          <a:latin typeface="+mn-lt"/>
                        </a:rPr>
                        <a:t>The Three Billy Goats Gruff – Troll Poem</a:t>
                      </a:r>
                    </a:p>
                    <a:p>
                      <a:pPr algn="ctr">
                        <a:lnSpc>
                          <a:spcPct val="107000"/>
                        </a:lnSpc>
                        <a:spcAft>
                          <a:spcPts val="800"/>
                        </a:spcAft>
                      </a:pPr>
                      <a:r>
                        <a:rPr lang="en-US" sz="1100" dirty="0">
                          <a:solidFill>
                            <a:schemeClr val="tx1"/>
                          </a:solidFill>
                          <a:effectLst/>
                          <a:latin typeface="+mn-lt"/>
                          <a:ea typeface="Calibri" panose="020F0502020204030204" pitchFamily="34" charset="0"/>
                          <a:cs typeface="Amatic SC" panose="00000500000000000000" pitchFamily="2" charset="-79"/>
                        </a:rPr>
                        <a:t>The Three Little Pigs –Adjectives labels</a:t>
                      </a:r>
                    </a:p>
                    <a:p>
                      <a:pPr algn="ctr">
                        <a:lnSpc>
                          <a:spcPct val="107000"/>
                        </a:lnSpc>
                        <a:spcAft>
                          <a:spcPts val="800"/>
                        </a:spcAft>
                      </a:pPr>
                      <a:r>
                        <a:rPr lang="en-US" sz="1100" dirty="0">
                          <a:solidFill>
                            <a:schemeClr val="tx1"/>
                          </a:solidFill>
                          <a:effectLst/>
                          <a:latin typeface="+mn-lt"/>
                          <a:ea typeface="Calibri" panose="020F0502020204030204" pitchFamily="34" charset="0"/>
                          <a:cs typeface="Amatic SC" panose="00000500000000000000" pitchFamily="2" charset="-79"/>
                        </a:rPr>
                        <a:t>The Gingerbread man – Speech bubble You can’t catch me, Run, run as fast as you can.</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GB" sz="1100" dirty="0">
                          <a:solidFill>
                            <a:schemeClr val="bg1">
                              <a:lumMod val="50000"/>
                            </a:schemeClr>
                          </a:solidFill>
                          <a:effectLst/>
                          <a:latin typeface="+mn-lt"/>
                          <a:ea typeface="Calibri" panose="020F0502020204030204" pitchFamily="34" charset="0"/>
                          <a:cs typeface="Amatic SC" panose="00000500000000000000" pitchFamily="2" charset="-79"/>
                        </a:rPr>
                        <a:t>Writing some of the tricky words such as I, me, my, like, to, the. Writing CVC words, Labels using CVC, CVCC, CCVC words.</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1100" dirty="0">
                          <a:solidFill>
                            <a:schemeClr val="bg1">
                              <a:lumMod val="50000"/>
                            </a:schemeClr>
                          </a:solidFill>
                        </a:rPr>
                        <a:t>Guided writing based around developing short sentences in a meaningful context.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1100" dirty="0">
                          <a:solidFill>
                            <a:schemeClr val="bg1">
                              <a:lumMod val="50000"/>
                            </a:schemeClr>
                          </a:solidFill>
                        </a:rPr>
                        <a:t>Create a story board. </a:t>
                      </a:r>
                    </a:p>
                    <a:p>
                      <a:pPr marL="0" marR="0" lvl="0" indent="0" algn="ctr" defTabSz="914400" rtl="0" eaLnBrk="1" fontAlgn="auto" latinLnBrk="0" hangingPunct="1">
                        <a:lnSpc>
                          <a:spcPct val="107000"/>
                        </a:lnSpc>
                        <a:spcBef>
                          <a:spcPts val="0"/>
                        </a:spcBef>
                        <a:spcAft>
                          <a:spcPts val="800"/>
                        </a:spcAft>
                        <a:buClrTx/>
                        <a:buSzTx/>
                        <a:buFontTx/>
                        <a:buNone/>
                        <a:tabLst/>
                        <a:defRPr/>
                      </a:pPr>
                      <a:endParaRPr lang="en-GB" sz="1100" dirty="0">
                        <a:solidFill>
                          <a:schemeClr val="bg1">
                            <a:lumMod val="50000"/>
                          </a:schemeClr>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lang="en-GB" sz="1100" b="1" kern="1200" dirty="0">
                          <a:solidFill>
                            <a:schemeClr val="tx1"/>
                          </a:solidFill>
                          <a:effectLst/>
                          <a:latin typeface="+mn-lt"/>
                          <a:ea typeface="+mn-ea"/>
                          <a:cs typeface="Amatic SC" panose="00000500000000000000" pitchFamily="2" charset="-79"/>
                        </a:rPr>
                        <a:t>Texts as a Stimulus:</a:t>
                      </a:r>
                    </a:p>
                    <a:p>
                      <a:pPr algn="ctr">
                        <a:lnSpc>
                          <a:spcPct val="107000"/>
                        </a:lnSpc>
                        <a:spcAft>
                          <a:spcPts val="800"/>
                        </a:spcAft>
                      </a:pPr>
                      <a:r>
                        <a:rPr lang="en-US" sz="1100" dirty="0">
                          <a:solidFill>
                            <a:schemeClr val="tx1"/>
                          </a:solidFill>
                          <a:effectLst/>
                          <a:latin typeface="+mn-lt"/>
                          <a:ea typeface="Calibri" panose="020F0502020204030204" pitchFamily="34" charset="0"/>
                          <a:cs typeface="Amatic SC" panose="00000500000000000000" pitchFamily="2" charset="-79"/>
                        </a:rPr>
                        <a:t>Room On the Broom – Use talk to </a:t>
                      </a:r>
                      <a:r>
                        <a:rPr lang="en-US" sz="1100">
                          <a:solidFill>
                            <a:schemeClr val="tx1"/>
                          </a:solidFill>
                          <a:effectLst/>
                          <a:latin typeface="+mn-lt"/>
                          <a:ea typeface="Calibri" panose="020F0502020204030204" pitchFamily="34" charset="0"/>
                          <a:cs typeface="Amatic SC" panose="00000500000000000000" pitchFamily="2" charset="-79"/>
                        </a:rPr>
                        <a:t>organize thinking</a:t>
                      </a:r>
                      <a:endParaRPr lang="en-US" sz="1100" dirty="0">
                        <a:solidFill>
                          <a:schemeClr val="tx1"/>
                        </a:solidFill>
                        <a:effectLst/>
                        <a:latin typeface="+mn-lt"/>
                        <a:ea typeface="Calibri" panose="020F0502020204030204" pitchFamily="34" charset="0"/>
                        <a:cs typeface="Amatic SC" panose="00000500000000000000" pitchFamily="2" charset="-79"/>
                      </a:endParaRPr>
                    </a:p>
                    <a:p>
                      <a:pPr algn="ctr">
                        <a:lnSpc>
                          <a:spcPct val="107000"/>
                        </a:lnSpc>
                        <a:spcAft>
                          <a:spcPts val="800"/>
                        </a:spcAft>
                      </a:pPr>
                      <a:r>
                        <a:rPr lang="en-US" sz="1100" dirty="0">
                          <a:solidFill>
                            <a:schemeClr val="tx1"/>
                          </a:solidFill>
                          <a:effectLst/>
                          <a:latin typeface="+mn-lt"/>
                          <a:ea typeface="Calibri" panose="020F0502020204030204" pitchFamily="34" charset="0"/>
                          <a:cs typeface="Amatic SC" panose="00000500000000000000" pitchFamily="2" charset="-79"/>
                        </a:rPr>
                        <a:t>The Smartest Giant in Town – character description</a:t>
                      </a:r>
                    </a:p>
                    <a:p>
                      <a:pPr algn="ctr">
                        <a:lnSpc>
                          <a:spcPct val="107000"/>
                        </a:lnSpc>
                        <a:spcAft>
                          <a:spcPts val="800"/>
                        </a:spcAft>
                      </a:pPr>
                      <a:r>
                        <a:rPr lang="en-US" sz="1100" dirty="0" err="1">
                          <a:solidFill>
                            <a:schemeClr val="tx1"/>
                          </a:solidFill>
                          <a:effectLst/>
                          <a:latin typeface="+mn-lt"/>
                          <a:ea typeface="Calibri" panose="020F0502020204030204" pitchFamily="34" charset="0"/>
                          <a:cs typeface="Amatic SC" panose="00000500000000000000" pitchFamily="2" charset="-79"/>
                        </a:rPr>
                        <a:t>Supertato</a:t>
                      </a:r>
                      <a:r>
                        <a:rPr lang="en-US" sz="1100" dirty="0">
                          <a:solidFill>
                            <a:schemeClr val="tx1"/>
                          </a:solidFill>
                          <a:effectLst/>
                          <a:latin typeface="+mn-lt"/>
                          <a:ea typeface="Calibri" panose="020F0502020204030204" pitchFamily="34" charset="0"/>
                          <a:cs typeface="Amatic SC" panose="00000500000000000000" pitchFamily="2" charset="-79"/>
                        </a:rPr>
                        <a:t> – Design their own Superhero and label</a:t>
                      </a:r>
                    </a:p>
                    <a:p>
                      <a:pPr algn="ctr">
                        <a:lnSpc>
                          <a:spcPct val="107000"/>
                        </a:lnSpc>
                        <a:spcAft>
                          <a:spcPts val="800"/>
                        </a:spcAft>
                      </a:pPr>
                      <a:r>
                        <a:rPr lang="en-US" sz="1100" dirty="0">
                          <a:solidFill>
                            <a:schemeClr val="tx1"/>
                          </a:solidFill>
                          <a:effectLst/>
                          <a:latin typeface="+mn-lt"/>
                          <a:ea typeface="Calibri" panose="020F0502020204030204" pitchFamily="34" charset="0"/>
                          <a:cs typeface="Amatic SC" panose="00000500000000000000" pitchFamily="2" charset="-79"/>
                        </a:rPr>
                        <a:t>Stickman –predictions, story retelling</a:t>
                      </a:r>
                    </a:p>
                    <a:p>
                      <a:pPr algn="ctr">
                        <a:lnSpc>
                          <a:spcPct val="107000"/>
                        </a:lnSpc>
                        <a:spcAft>
                          <a:spcPts val="0"/>
                        </a:spcAft>
                      </a:pPr>
                      <a:r>
                        <a:rPr lang="en-GB" sz="1100" dirty="0">
                          <a:solidFill>
                            <a:schemeClr val="bg1">
                              <a:lumMod val="50000"/>
                            </a:schemeClr>
                          </a:solidFill>
                          <a:effectLst/>
                          <a:latin typeface="+mn-lt"/>
                          <a:ea typeface="Calibri" panose="020F0502020204030204" pitchFamily="34" charset="0"/>
                          <a:cs typeface="Amatic SC" panose="00000500000000000000" pitchFamily="2" charset="-79"/>
                        </a:rPr>
                        <a:t>Creating own story maps, writing captions and labels, writing simple sentences.</a:t>
                      </a:r>
                    </a:p>
                    <a:p>
                      <a:pPr algn="ctr">
                        <a:lnSpc>
                          <a:spcPct val="107000"/>
                        </a:lnSpc>
                        <a:spcAft>
                          <a:spcPts val="0"/>
                        </a:spcAft>
                      </a:pPr>
                      <a:endParaRPr lang="en-GB" sz="1100" dirty="0">
                        <a:solidFill>
                          <a:schemeClr val="bg1">
                            <a:lumMod val="50000"/>
                          </a:schemeClr>
                        </a:solidFill>
                        <a:effectLst/>
                        <a:latin typeface="+mn-lt"/>
                        <a:ea typeface="Calibri" panose="020F0502020204030204" pitchFamily="34" charset="0"/>
                        <a:cs typeface="Amatic SC" panose="00000500000000000000" pitchFamily="2" charset="-79"/>
                      </a:endParaRPr>
                    </a:p>
                    <a:p>
                      <a:pPr algn="ctr">
                        <a:lnSpc>
                          <a:spcPct val="107000"/>
                        </a:lnSpc>
                        <a:spcAft>
                          <a:spcPts val="0"/>
                        </a:spcAft>
                      </a:pPr>
                      <a:r>
                        <a:rPr lang="en-GB" sz="1100" dirty="0">
                          <a:solidFill>
                            <a:schemeClr val="bg1">
                              <a:lumMod val="50000"/>
                            </a:schemeClr>
                          </a:solidFill>
                          <a:effectLst/>
                          <a:latin typeface="+mn-lt"/>
                          <a:ea typeface="Calibri" panose="020F0502020204030204" pitchFamily="34" charset="0"/>
                          <a:cs typeface="Amatic SC" panose="00000500000000000000" pitchFamily="2" charset="-79"/>
                        </a:rPr>
                        <a:t> </a:t>
                      </a:r>
                      <a:r>
                        <a:rPr lang="en-US" sz="1100" dirty="0">
                          <a:solidFill>
                            <a:schemeClr val="bg1">
                              <a:lumMod val="50000"/>
                            </a:schemeClr>
                          </a:solidFill>
                        </a:rPr>
                        <a:t>Writing short sentences to accompany story maps.  </a:t>
                      </a:r>
                    </a:p>
                    <a:p>
                      <a:pPr algn="ctr">
                        <a:lnSpc>
                          <a:spcPct val="107000"/>
                        </a:lnSpc>
                        <a:spcAft>
                          <a:spcPts val="0"/>
                        </a:spcAft>
                      </a:pPr>
                      <a:endParaRPr lang="en-US" sz="1100" dirty="0">
                        <a:solidFill>
                          <a:schemeClr val="bg1">
                            <a:lumMod val="50000"/>
                          </a:schemeClr>
                        </a:solidFill>
                      </a:endParaRPr>
                    </a:p>
                    <a:p>
                      <a:pPr algn="ctr">
                        <a:lnSpc>
                          <a:spcPct val="107000"/>
                        </a:lnSpc>
                        <a:spcAft>
                          <a:spcPts val="0"/>
                        </a:spcAft>
                      </a:pPr>
                      <a:r>
                        <a:rPr lang="en-US" sz="1100" dirty="0">
                          <a:solidFill>
                            <a:schemeClr val="bg1">
                              <a:lumMod val="50000"/>
                            </a:schemeClr>
                          </a:solidFill>
                        </a:rPr>
                        <a:t>Order the Easter story.</a:t>
                      </a:r>
                    </a:p>
                    <a:p>
                      <a:pPr algn="ctr">
                        <a:lnSpc>
                          <a:spcPct val="107000"/>
                        </a:lnSpc>
                        <a:spcAft>
                          <a:spcPts val="0"/>
                        </a:spcAft>
                      </a:pPr>
                      <a:r>
                        <a:rPr lang="en-US" sz="1100" dirty="0">
                          <a:solidFill>
                            <a:schemeClr val="bg1">
                              <a:lumMod val="50000"/>
                            </a:schemeClr>
                          </a:solidFill>
                        </a:rPr>
                        <a:t> </a:t>
                      </a:r>
                    </a:p>
                    <a:p>
                      <a:pPr algn="ctr">
                        <a:lnSpc>
                          <a:spcPct val="107000"/>
                        </a:lnSpc>
                        <a:spcAft>
                          <a:spcPts val="0"/>
                        </a:spcAft>
                      </a:pPr>
                      <a:r>
                        <a:rPr lang="en-US" sz="1100" dirty="0">
                          <a:solidFill>
                            <a:schemeClr val="bg1">
                              <a:lumMod val="50000"/>
                            </a:schemeClr>
                          </a:solidFill>
                        </a:rPr>
                        <a:t>Character descriptions. </a:t>
                      </a:r>
                    </a:p>
                    <a:p>
                      <a:pPr algn="ctr">
                        <a:lnSpc>
                          <a:spcPct val="107000"/>
                        </a:lnSpc>
                        <a:spcAft>
                          <a:spcPts val="0"/>
                        </a:spcAft>
                      </a:pPr>
                      <a:endParaRPr lang="en-US" sz="1100" dirty="0">
                        <a:solidFill>
                          <a:schemeClr val="bg1">
                            <a:lumMod val="50000"/>
                          </a:schemeClr>
                        </a:solidFill>
                      </a:endParaRPr>
                    </a:p>
                    <a:p>
                      <a:pPr algn="ctr">
                        <a:lnSpc>
                          <a:spcPct val="107000"/>
                        </a:lnSpc>
                        <a:spcAft>
                          <a:spcPts val="0"/>
                        </a:spcAft>
                      </a:pPr>
                      <a:r>
                        <a:rPr lang="en-US" sz="1100" dirty="0">
                          <a:solidFill>
                            <a:schemeClr val="bg1">
                              <a:lumMod val="50000"/>
                            </a:schemeClr>
                          </a:solidFill>
                          <a:effectLst/>
                          <a:latin typeface="+mn-lt"/>
                          <a:ea typeface="Calibri" panose="020F0502020204030204" pitchFamily="34" charset="0"/>
                          <a:cs typeface="Amatic SC" panose="00000500000000000000" pitchFamily="2" charset="-79"/>
                        </a:rPr>
                        <a:t>Write 2 sentences </a:t>
                      </a:r>
                      <a:endParaRPr lang="en-GB" sz="1100" dirty="0">
                        <a:solidFill>
                          <a:schemeClr val="bg1">
                            <a:lumMod val="50000"/>
                          </a:schemeClr>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lang="en-GB" sz="1100" b="1" kern="1200" dirty="0">
                          <a:solidFill>
                            <a:schemeClr val="tx1"/>
                          </a:solidFill>
                          <a:effectLst/>
                          <a:latin typeface="+mn-lt"/>
                          <a:ea typeface="+mn-ea"/>
                          <a:cs typeface="Amatic SC" panose="00000500000000000000" pitchFamily="2" charset="-79"/>
                        </a:rPr>
                        <a:t>Texts as a Stimulus:</a:t>
                      </a:r>
                    </a:p>
                    <a:p>
                      <a:pPr algn="ctr">
                        <a:lnSpc>
                          <a:spcPct val="107000"/>
                        </a:lnSpc>
                        <a:spcAft>
                          <a:spcPts val="800"/>
                        </a:spcAft>
                      </a:pPr>
                      <a:r>
                        <a:rPr lang="en-US" sz="1100" dirty="0">
                          <a:solidFill>
                            <a:schemeClr val="tx1"/>
                          </a:solidFill>
                          <a:effectLst/>
                          <a:latin typeface="+mn-lt"/>
                          <a:ea typeface="Calibri" panose="020F0502020204030204" pitchFamily="34" charset="0"/>
                          <a:cs typeface="Amatic SC" panose="00000500000000000000" pitchFamily="2" charset="-79"/>
                        </a:rPr>
                        <a:t>Hungry Caterpillar story</a:t>
                      </a:r>
                    </a:p>
                    <a:p>
                      <a:pPr algn="ctr">
                        <a:lnSpc>
                          <a:spcPct val="107000"/>
                        </a:lnSpc>
                        <a:spcAft>
                          <a:spcPts val="800"/>
                        </a:spcAft>
                      </a:pPr>
                      <a:r>
                        <a:rPr lang="en-US" sz="1100" dirty="0">
                          <a:solidFill>
                            <a:schemeClr val="tx1"/>
                          </a:solidFill>
                          <a:effectLst/>
                          <a:latin typeface="+mn-lt"/>
                          <a:ea typeface="Calibri" panose="020F0502020204030204" pitchFamily="34" charset="0"/>
                          <a:cs typeface="Amatic SC" panose="00000500000000000000" pitchFamily="2" charset="-79"/>
                        </a:rPr>
                        <a:t> Describe foods / adjectives Healthy Food – My Menu / Bean Diary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1100" dirty="0">
                          <a:solidFill>
                            <a:schemeClr val="tx1"/>
                          </a:solidFill>
                          <a:effectLst/>
                          <a:latin typeface="+mn-lt"/>
                          <a:ea typeface="Calibri" panose="020F0502020204030204" pitchFamily="34" charset="0"/>
                          <a:cs typeface="Amatic SC" panose="00000500000000000000" pitchFamily="2" charset="-79"/>
                        </a:rPr>
                        <a:t>Jack and the Bean stalk – descriptive writing/ repeated refrains /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1100" dirty="0">
                          <a:latin typeface="+mn-lt"/>
                        </a:rPr>
                        <a:t>The Little Red Hen (Journey story) Sequence the story/Speech bubbles </a:t>
                      </a:r>
                    </a:p>
                    <a:p>
                      <a:pPr marL="0" marR="0" lvl="0" indent="0" algn="ctr" defTabSz="914400" rtl="0" eaLnBrk="1" fontAlgn="auto" latinLnBrk="0" hangingPunct="1">
                        <a:lnSpc>
                          <a:spcPct val="107000"/>
                        </a:lnSpc>
                        <a:spcBef>
                          <a:spcPts val="0"/>
                        </a:spcBef>
                        <a:spcAft>
                          <a:spcPts val="0"/>
                        </a:spcAft>
                        <a:buClrTx/>
                        <a:buSzTx/>
                        <a:buFontTx/>
                        <a:buNone/>
                        <a:tabLst/>
                        <a:defRPr/>
                      </a:pPr>
                      <a:endParaRPr lang="en-US" sz="300" dirty="0">
                        <a:latin typeface="+mn-lt"/>
                      </a:endParaRPr>
                    </a:p>
                    <a:p>
                      <a:pPr marL="0" marR="0" lvl="0" indent="0" algn="ctr" defTabSz="914400" rtl="0" eaLnBrk="1" fontAlgn="auto" latinLnBrk="0" hangingPunct="1">
                        <a:lnSpc>
                          <a:spcPct val="107000"/>
                        </a:lnSpc>
                        <a:spcBef>
                          <a:spcPts val="0"/>
                        </a:spcBef>
                        <a:spcAft>
                          <a:spcPts val="0"/>
                        </a:spcAft>
                        <a:buClrTx/>
                        <a:buSzTx/>
                        <a:buFontTx/>
                        <a:buNone/>
                        <a:tabLst/>
                        <a:defRPr/>
                      </a:pPr>
                      <a:r>
                        <a:rPr lang="en-US" sz="1100" dirty="0">
                          <a:solidFill>
                            <a:schemeClr val="tx1"/>
                          </a:solidFill>
                          <a:effectLst/>
                          <a:latin typeface="+mn-lt"/>
                          <a:ea typeface="Calibri" panose="020F0502020204030204" pitchFamily="34" charset="0"/>
                          <a:cs typeface="Amatic SC" panose="00000500000000000000" pitchFamily="2" charset="-79"/>
                        </a:rPr>
                        <a:t>Mini beasts – Animal Fact File – Compare two animals</a:t>
                      </a:r>
                      <a:endParaRPr lang="en-US" sz="1100" dirty="0">
                        <a:latin typeface="+mn-lt"/>
                      </a:endParaRPr>
                    </a:p>
                    <a:p>
                      <a:pPr marL="0" marR="0" lvl="0" indent="0" algn="ctr" defTabSz="914400" rtl="0" eaLnBrk="1" fontAlgn="auto" latinLnBrk="0" hangingPunct="1">
                        <a:lnSpc>
                          <a:spcPct val="107000"/>
                        </a:lnSpc>
                        <a:spcBef>
                          <a:spcPts val="0"/>
                        </a:spcBef>
                        <a:spcAft>
                          <a:spcPts val="0"/>
                        </a:spcAft>
                        <a:buClrTx/>
                        <a:buSzTx/>
                        <a:buFontTx/>
                        <a:buNone/>
                        <a:tabLst/>
                        <a:defRPr/>
                      </a:pPr>
                      <a:endParaRPr lang="en-US" sz="300" dirty="0">
                        <a:solidFill>
                          <a:schemeClr val="bg1">
                            <a:lumMod val="50000"/>
                          </a:schemeClr>
                        </a:solidFill>
                        <a:effectLst/>
                        <a:latin typeface="+mn-lt"/>
                        <a:ea typeface="Calibri" panose="020F0502020204030204" pitchFamily="34" charset="0"/>
                        <a:cs typeface="Amatic SC" panose="00000500000000000000" pitchFamily="2" charset="-79"/>
                      </a:endParaRPr>
                    </a:p>
                    <a:p>
                      <a:pPr marL="0" marR="0" lvl="0" indent="0" algn="ctr" defTabSz="914400" rtl="0" eaLnBrk="1" fontAlgn="auto" latinLnBrk="0" hangingPunct="1">
                        <a:lnSpc>
                          <a:spcPct val="107000"/>
                        </a:lnSpc>
                        <a:spcBef>
                          <a:spcPts val="0"/>
                        </a:spcBef>
                        <a:spcAft>
                          <a:spcPts val="0"/>
                        </a:spcAft>
                        <a:buClrTx/>
                        <a:buSzTx/>
                        <a:buFontTx/>
                        <a:buNone/>
                        <a:tabLst/>
                        <a:defRPr/>
                      </a:pPr>
                      <a:r>
                        <a:rPr lang="en-GB" sz="1100" dirty="0">
                          <a:solidFill>
                            <a:schemeClr val="bg1">
                              <a:lumMod val="50000"/>
                            </a:schemeClr>
                          </a:solidFill>
                          <a:effectLst/>
                          <a:latin typeface="+mn-lt"/>
                          <a:ea typeface="Calibri" panose="020F0502020204030204" pitchFamily="34" charset="0"/>
                          <a:cs typeface="Amatic SC" panose="00000500000000000000" pitchFamily="2" charset="-79"/>
                        </a:rPr>
                        <a:t>Writing recipes, lists. Writing for a purpose in role play using phonetically plausible attempts at words, beginning to use finger spaces</a:t>
                      </a:r>
                      <a:r>
                        <a:rPr lang="en-US" sz="1100" dirty="0">
                          <a:solidFill>
                            <a:schemeClr val="tx1"/>
                          </a:solidFill>
                          <a:effectLst/>
                          <a:latin typeface="+mn-lt"/>
                          <a:ea typeface="Calibri" panose="020F0502020204030204" pitchFamily="34" charset="0"/>
                          <a:cs typeface="Amatic SC" panose="00000500000000000000" pitchFamily="2" charset="-79"/>
                        </a:rPr>
                        <a:t>. </a:t>
                      </a:r>
                      <a:r>
                        <a:rPr lang="en-US" sz="1100" dirty="0">
                          <a:solidFill>
                            <a:schemeClr val="bg1">
                              <a:lumMod val="50000"/>
                            </a:schemeClr>
                          </a:solidFill>
                        </a:rPr>
                        <a:t>Form lower-case and capital letters correctly. Rhyming words. </a:t>
                      </a:r>
                    </a:p>
                    <a:p>
                      <a:pPr algn="ctr">
                        <a:lnSpc>
                          <a:spcPct val="107000"/>
                        </a:lnSpc>
                        <a:spcAft>
                          <a:spcPts val="800"/>
                        </a:spcAft>
                      </a:pPr>
                      <a:r>
                        <a:rPr lang="en-US" sz="1100" dirty="0">
                          <a:solidFill>
                            <a:schemeClr val="bg1">
                              <a:lumMod val="50000"/>
                            </a:schemeClr>
                          </a:solidFill>
                          <a:effectLst/>
                          <a:latin typeface="+mn-lt"/>
                          <a:ea typeface="Calibri" panose="020F0502020204030204" pitchFamily="34" charset="0"/>
                          <a:cs typeface="Amatic SC" panose="00000500000000000000" pitchFamily="2" charset="-79"/>
                        </a:rPr>
                        <a:t> </a:t>
                      </a:r>
                      <a:endParaRPr lang="en-GB" sz="1100" dirty="0">
                        <a:solidFill>
                          <a:schemeClr val="bg1">
                            <a:lumMod val="50000"/>
                          </a:schemeClr>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lang="en-GB" sz="1100" b="1" kern="1200" dirty="0">
                          <a:solidFill>
                            <a:schemeClr val="tx1"/>
                          </a:solidFill>
                          <a:effectLst/>
                          <a:latin typeface="+mn-lt"/>
                          <a:ea typeface="+mn-ea"/>
                          <a:cs typeface="Amatic SC" panose="00000500000000000000" pitchFamily="2" charset="-79"/>
                        </a:rPr>
                        <a:t>Texts as a Stimulus:</a:t>
                      </a:r>
                    </a:p>
                    <a:p>
                      <a:pPr algn="ctr">
                        <a:lnSpc>
                          <a:spcPct val="107000"/>
                        </a:lnSpc>
                        <a:spcAft>
                          <a:spcPts val="0"/>
                        </a:spcAft>
                      </a:pPr>
                      <a:r>
                        <a:rPr lang="en-US" sz="1100" dirty="0">
                          <a:solidFill>
                            <a:schemeClr val="tx1"/>
                          </a:solidFill>
                          <a:effectLst/>
                          <a:latin typeface="+mn-lt"/>
                          <a:ea typeface="Calibri" panose="020F0502020204030204" pitchFamily="34" charset="0"/>
                          <a:cs typeface="Amatic SC" panose="00000500000000000000" pitchFamily="2" charset="-79"/>
                        </a:rPr>
                        <a:t>Write a postcard from their </a:t>
                      </a:r>
                      <a:r>
                        <a:rPr lang="en-US" sz="1100" dirty="0" err="1">
                          <a:solidFill>
                            <a:schemeClr val="tx1"/>
                          </a:solidFill>
                          <a:effectLst/>
                          <a:latin typeface="+mn-lt"/>
                          <a:ea typeface="Calibri" panose="020F0502020204030204" pitchFamily="34" charset="0"/>
                          <a:cs typeface="Amatic SC" panose="00000500000000000000" pitchFamily="2" charset="-79"/>
                        </a:rPr>
                        <a:t>favourite</a:t>
                      </a:r>
                      <a:r>
                        <a:rPr lang="en-US" sz="1100" dirty="0">
                          <a:solidFill>
                            <a:schemeClr val="tx1"/>
                          </a:solidFill>
                          <a:effectLst/>
                          <a:latin typeface="+mn-lt"/>
                          <a:ea typeface="Calibri" panose="020F0502020204030204" pitchFamily="34" charset="0"/>
                          <a:cs typeface="Amatic SC" panose="00000500000000000000" pitchFamily="2" charset="-79"/>
                        </a:rPr>
                        <a:t> continent</a:t>
                      </a:r>
                    </a:p>
                    <a:p>
                      <a:pPr algn="ctr">
                        <a:lnSpc>
                          <a:spcPct val="107000"/>
                        </a:lnSpc>
                        <a:spcAft>
                          <a:spcPts val="0"/>
                        </a:spcAft>
                      </a:pPr>
                      <a:endParaRPr lang="en-US" sz="1100" dirty="0">
                        <a:solidFill>
                          <a:schemeClr val="tx1"/>
                        </a:solidFill>
                        <a:effectLst/>
                        <a:latin typeface="+mn-lt"/>
                        <a:ea typeface="Calibri" panose="020F0502020204030204" pitchFamily="34" charset="0"/>
                        <a:cs typeface="Amatic SC" panose="00000500000000000000" pitchFamily="2" charset="-79"/>
                      </a:endParaRPr>
                    </a:p>
                    <a:p>
                      <a:pPr marL="0" marR="0" lvl="0" indent="0" algn="ctr" defTabSz="914400" rtl="0" eaLnBrk="1" fontAlgn="auto" latinLnBrk="0" hangingPunct="1">
                        <a:lnSpc>
                          <a:spcPct val="107000"/>
                        </a:lnSpc>
                        <a:spcBef>
                          <a:spcPts val="0"/>
                        </a:spcBef>
                        <a:spcAft>
                          <a:spcPts val="0"/>
                        </a:spcAft>
                        <a:buClrTx/>
                        <a:buSzTx/>
                        <a:buFontTx/>
                        <a:buNone/>
                        <a:tabLst/>
                        <a:defRPr/>
                      </a:pPr>
                      <a:r>
                        <a:rPr lang="en-US" sz="1100" dirty="0" err="1">
                          <a:solidFill>
                            <a:schemeClr val="tx1"/>
                          </a:solidFill>
                          <a:effectLst/>
                          <a:latin typeface="+mn-lt"/>
                          <a:ea typeface="Calibri" panose="020F0502020204030204" pitchFamily="34" charset="0"/>
                          <a:cs typeface="Amatic SC" panose="00000500000000000000" pitchFamily="2" charset="-79"/>
                        </a:rPr>
                        <a:t>Handa’s</a:t>
                      </a:r>
                      <a:r>
                        <a:rPr lang="en-US" sz="1100" dirty="0">
                          <a:solidFill>
                            <a:schemeClr val="tx1"/>
                          </a:solidFill>
                          <a:effectLst/>
                          <a:latin typeface="+mn-lt"/>
                          <a:ea typeface="Calibri" panose="020F0502020204030204" pitchFamily="34" charset="0"/>
                          <a:cs typeface="Amatic SC" panose="00000500000000000000" pitchFamily="2" charset="-79"/>
                        </a:rPr>
                        <a:t> Surprise </a:t>
                      </a:r>
                      <a:r>
                        <a:rPr lang="en-US" sz="1100" dirty="0">
                          <a:latin typeface="+mn-lt"/>
                        </a:rPr>
                        <a:t>(Journey story) </a:t>
                      </a:r>
                    </a:p>
                    <a:p>
                      <a:pPr marL="0" marR="0" lvl="0" indent="0" algn="ctr" defTabSz="914400" rtl="0" eaLnBrk="1" fontAlgn="auto" latinLnBrk="0" hangingPunct="1">
                        <a:lnSpc>
                          <a:spcPct val="107000"/>
                        </a:lnSpc>
                        <a:spcBef>
                          <a:spcPts val="0"/>
                        </a:spcBef>
                        <a:spcAft>
                          <a:spcPts val="0"/>
                        </a:spcAft>
                        <a:buClrTx/>
                        <a:buSzTx/>
                        <a:buFontTx/>
                        <a:buNone/>
                        <a:tabLst/>
                        <a:defRPr/>
                      </a:pPr>
                      <a:r>
                        <a:rPr lang="en-US" sz="1100" dirty="0">
                          <a:latin typeface="+mn-lt"/>
                        </a:rPr>
                        <a:t>Retell the story in own words / reverse the journey</a:t>
                      </a:r>
                    </a:p>
                    <a:p>
                      <a:pPr marL="0" marR="0" lvl="0" indent="0" algn="ctr" defTabSz="914400" rtl="0" eaLnBrk="1" fontAlgn="auto" latinLnBrk="0" hangingPunct="1">
                        <a:lnSpc>
                          <a:spcPct val="107000"/>
                        </a:lnSpc>
                        <a:spcBef>
                          <a:spcPts val="0"/>
                        </a:spcBef>
                        <a:spcAft>
                          <a:spcPts val="0"/>
                        </a:spcAft>
                        <a:buClrTx/>
                        <a:buSzTx/>
                        <a:buFontTx/>
                        <a:buNone/>
                        <a:tabLst/>
                        <a:defRPr/>
                      </a:pPr>
                      <a:r>
                        <a:rPr lang="en-US" sz="1100" dirty="0">
                          <a:latin typeface="+mn-lt"/>
                        </a:rPr>
                        <a:t>Describe each animal</a:t>
                      </a:r>
                    </a:p>
                    <a:p>
                      <a:pPr marL="0" marR="0" lvl="0" indent="0" algn="ctr" defTabSz="914400" rtl="0" eaLnBrk="1" fontAlgn="auto" latinLnBrk="0" hangingPunct="1">
                        <a:lnSpc>
                          <a:spcPct val="107000"/>
                        </a:lnSpc>
                        <a:spcBef>
                          <a:spcPts val="0"/>
                        </a:spcBef>
                        <a:spcAft>
                          <a:spcPts val="0"/>
                        </a:spcAft>
                        <a:buClrTx/>
                        <a:buSzTx/>
                        <a:buFontTx/>
                        <a:buNone/>
                        <a:tabLst/>
                        <a:defRPr/>
                      </a:pPr>
                      <a:endParaRPr lang="en-US" sz="1100" dirty="0">
                        <a:solidFill>
                          <a:schemeClr val="tx1"/>
                        </a:solidFill>
                        <a:effectLst/>
                        <a:latin typeface="+mn-lt"/>
                        <a:ea typeface="Calibri" panose="020F0502020204030204" pitchFamily="34" charset="0"/>
                        <a:cs typeface="Amatic SC" panose="00000500000000000000" pitchFamily="2" charset="-79"/>
                      </a:endParaRPr>
                    </a:p>
                    <a:p>
                      <a:pPr algn="ctr">
                        <a:lnSpc>
                          <a:spcPct val="107000"/>
                        </a:lnSpc>
                        <a:spcAft>
                          <a:spcPts val="800"/>
                        </a:spcAft>
                      </a:pPr>
                      <a:r>
                        <a:rPr lang="en-GB" sz="1100" dirty="0">
                          <a:solidFill>
                            <a:schemeClr val="bg1">
                              <a:lumMod val="50000"/>
                            </a:schemeClr>
                          </a:solidFill>
                          <a:effectLst/>
                          <a:latin typeface="+mn-lt"/>
                          <a:ea typeface="Calibri" panose="020F0502020204030204" pitchFamily="34" charset="0"/>
                          <a:cs typeface="Amatic SC" panose="00000500000000000000" pitchFamily="2" charset="-79"/>
                        </a:rPr>
                        <a:t>Story writing, writing sentences using a range of tricky words that are spelt correctly. Beginning to use full stops, capital letters and finger spaces.</a:t>
                      </a:r>
                      <a:r>
                        <a:rPr lang="en-US" sz="1100" dirty="0">
                          <a:solidFill>
                            <a:schemeClr val="bg1">
                              <a:lumMod val="50000"/>
                            </a:schemeClr>
                          </a:solidFill>
                        </a:rPr>
                        <a:t> Using familiar texts as a model for writing own stories. </a:t>
                      </a:r>
                      <a:r>
                        <a:rPr lang="en-GB" sz="1100" dirty="0">
                          <a:solidFill>
                            <a:schemeClr val="bg1">
                              <a:lumMod val="50000"/>
                            </a:schemeClr>
                          </a:solidFill>
                          <a:effectLst/>
                          <a:latin typeface="+mn-lt"/>
                          <a:ea typeface="Calibri" panose="020F0502020204030204" pitchFamily="34" charset="0"/>
                          <a:cs typeface="Amatic SC" panose="00000500000000000000" pitchFamily="2" charset="-79"/>
                        </a:rPr>
                        <a:t> Character description. Write three sentences  – B, M &amp; E. </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bl>
          </a:graphicData>
        </a:graphic>
      </p:graphicFrame>
      <p:pic>
        <p:nvPicPr>
          <p:cNvPr id="9" name="Picture 8">
            <a:extLst>
              <a:ext uri="{FF2B5EF4-FFF2-40B4-BE49-F238E27FC236}">
                <a16:creationId xmlns:a16="http://schemas.microsoft.com/office/drawing/2014/main" id="{2A52EF99-E88A-4C68-8B8E-150BEAF6062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379586" y="127895"/>
            <a:ext cx="501298" cy="501298"/>
          </a:xfrm>
          <a:prstGeom prst="rect">
            <a:avLst/>
          </a:prstGeom>
        </p:spPr>
      </p:pic>
    </p:spTree>
    <p:custDataLst>
      <p:tags r:id="rId2"/>
    </p:custDataLst>
    <p:extLst>
      <p:ext uri="{BB962C8B-B14F-4D97-AF65-F5344CB8AC3E}">
        <p14:creationId xmlns:p14="http://schemas.microsoft.com/office/powerpoint/2010/main" val="4269740980"/>
      </p:ext>
    </p:extLst>
  </p:cSld>
  <p:clrMapOvr>
    <a:overrideClrMapping bg1="lt1" tx1="dk1" bg2="lt2" tx2="dk2" accent1="accent1" accent2="accent2" accent3="accent3" accent4="accent4" accent5="accent5" accent6="accent6" hlink="hlink" folHlink="folHlink"/>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panose="00000500000000000000" pitchFamily="2" charset="-79"/>
                <a:cs typeface="Amatic SC" panose="00000500000000000000" pitchFamily="2" charset="-79"/>
              </a:rPr>
              <a:t>Reception Long Term Plan 25-26</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293027254"/>
              </p:ext>
            </p:extLst>
          </p:nvPr>
        </p:nvGraphicFramePr>
        <p:xfrm>
          <a:off x="168812" y="595720"/>
          <a:ext cx="11847125" cy="6003071"/>
        </p:xfrm>
        <a:graphic>
          <a:graphicData uri="http://schemas.openxmlformats.org/drawingml/2006/table">
            <a:tbl>
              <a:tblPr firstRow="1" bandRow="1">
                <a:tableStyleId>{5C22544A-7EE6-4342-B048-85BDC9FD1C3A}</a:tableStyleId>
              </a:tblPr>
              <a:tblGrid>
                <a:gridCol w="1463040">
                  <a:extLst>
                    <a:ext uri="{9D8B030D-6E8A-4147-A177-3AD203B41FA5}">
                      <a16:colId xmlns:a16="http://schemas.microsoft.com/office/drawing/2014/main" val="385991600"/>
                    </a:ext>
                  </a:extLst>
                </a:gridCol>
                <a:gridCol w="1659988">
                  <a:extLst>
                    <a:ext uri="{9D8B030D-6E8A-4147-A177-3AD203B41FA5}">
                      <a16:colId xmlns:a16="http://schemas.microsoft.com/office/drawing/2014/main" val="2865123548"/>
                    </a:ext>
                  </a:extLst>
                </a:gridCol>
                <a:gridCol w="1888335">
                  <a:extLst>
                    <a:ext uri="{9D8B030D-6E8A-4147-A177-3AD203B41FA5}">
                      <a16:colId xmlns:a16="http://schemas.microsoft.com/office/drawing/2014/main" val="3345092511"/>
                    </a:ext>
                  </a:extLst>
                </a:gridCol>
                <a:gridCol w="2069244">
                  <a:extLst>
                    <a:ext uri="{9D8B030D-6E8A-4147-A177-3AD203B41FA5}">
                      <a16:colId xmlns:a16="http://schemas.microsoft.com/office/drawing/2014/main" val="1699030532"/>
                    </a:ext>
                  </a:extLst>
                </a:gridCol>
                <a:gridCol w="1875531">
                  <a:extLst>
                    <a:ext uri="{9D8B030D-6E8A-4147-A177-3AD203B41FA5}">
                      <a16:colId xmlns:a16="http://schemas.microsoft.com/office/drawing/2014/main" val="2341897987"/>
                    </a:ext>
                  </a:extLst>
                </a:gridCol>
                <a:gridCol w="1819275">
                  <a:extLst>
                    <a:ext uri="{9D8B030D-6E8A-4147-A177-3AD203B41FA5}">
                      <a16:colId xmlns:a16="http://schemas.microsoft.com/office/drawing/2014/main" val="3613822282"/>
                    </a:ext>
                  </a:extLst>
                </a:gridCol>
                <a:gridCol w="1071712">
                  <a:extLst>
                    <a:ext uri="{9D8B030D-6E8A-4147-A177-3AD203B41FA5}">
                      <a16:colId xmlns:a16="http://schemas.microsoft.com/office/drawing/2014/main" val="1765368923"/>
                    </a:ext>
                  </a:extLst>
                </a:gridCol>
              </a:tblGrid>
              <a:tr h="638591">
                <a:tc>
                  <a:txBody>
                    <a:bodyPr/>
                    <a:lstStyle/>
                    <a:p>
                      <a:pPr algn="ctr"/>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3200" dirty="0">
                          <a:solidFill>
                            <a:schemeClr val="bg1">
                              <a:lumMod val="50000"/>
                            </a:schemeClr>
                          </a:solidFill>
                          <a:latin typeface="Amatic SC" panose="00000500000000000000" pitchFamily="2" charset="-79"/>
                          <a:cs typeface="Amatic SC" panose="00000500000000000000" pitchFamily="2" charset="-79"/>
                        </a:rPr>
                        <a:t>TERM 1</a:t>
                      </a:r>
                      <a:endParaRPr lang="en-GB" sz="32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3200" dirty="0">
                          <a:solidFill>
                            <a:schemeClr val="bg1">
                              <a:lumMod val="50000"/>
                            </a:schemeClr>
                          </a:solidFill>
                          <a:latin typeface="Amatic SC" panose="00000500000000000000" pitchFamily="2" charset="-79"/>
                          <a:cs typeface="Amatic SC" panose="00000500000000000000" pitchFamily="2" charset="-79"/>
                        </a:rPr>
                        <a:t>TERM 2</a:t>
                      </a:r>
                      <a:endParaRPr lang="en-GB" sz="32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3200" dirty="0">
                          <a:solidFill>
                            <a:schemeClr val="bg1">
                              <a:lumMod val="50000"/>
                            </a:schemeClr>
                          </a:solidFill>
                          <a:latin typeface="Amatic SC" panose="00000500000000000000" pitchFamily="2" charset="-79"/>
                          <a:cs typeface="Amatic SC" panose="00000500000000000000" pitchFamily="2" charset="-79"/>
                        </a:rPr>
                        <a:t>TERM 3</a:t>
                      </a:r>
                      <a:endParaRPr lang="en-GB" sz="32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3200" dirty="0">
                          <a:solidFill>
                            <a:schemeClr val="bg1">
                              <a:lumMod val="50000"/>
                            </a:schemeClr>
                          </a:solidFill>
                          <a:latin typeface="Amatic SC" panose="00000500000000000000" pitchFamily="2" charset="-79"/>
                          <a:cs typeface="Amatic SC" panose="00000500000000000000" pitchFamily="2" charset="-79"/>
                        </a:rPr>
                        <a:t>TERM 4</a:t>
                      </a:r>
                      <a:endParaRPr lang="en-GB" sz="32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3200" dirty="0">
                          <a:solidFill>
                            <a:schemeClr val="bg1">
                              <a:lumMod val="50000"/>
                            </a:schemeClr>
                          </a:solidFill>
                          <a:latin typeface="Amatic SC" panose="00000500000000000000" pitchFamily="2" charset="-79"/>
                          <a:cs typeface="Amatic SC" panose="00000500000000000000" pitchFamily="2" charset="-79"/>
                        </a:rPr>
                        <a:t>TERM 5</a:t>
                      </a:r>
                      <a:endParaRPr lang="en-GB" sz="32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3200" dirty="0">
                          <a:solidFill>
                            <a:schemeClr val="bg1">
                              <a:lumMod val="50000"/>
                            </a:schemeClr>
                          </a:solidFill>
                          <a:latin typeface="Amatic SC" panose="00000500000000000000" pitchFamily="2" charset="-79"/>
                          <a:cs typeface="Amatic SC" panose="00000500000000000000" pitchFamily="2" charset="-79"/>
                        </a:rPr>
                        <a:t>TERM 6</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682889">
                <a:tc rowSpan="2">
                  <a:txBody>
                    <a:bodyPr/>
                    <a:lstStyle/>
                    <a:p>
                      <a:pPr algn="ctr"/>
                      <a:r>
                        <a:rPr lang="en-US" sz="3200" b="0" dirty="0" err="1">
                          <a:latin typeface="Amatic SC" panose="00000500000000000000" pitchFamily="2" charset="-79"/>
                          <a:cs typeface="Amatic SC" panose="00000500000000000000" pitchFamily="2" charset="-79"/>
                        </a:rPr>
                        <a:t>Maths</a:t>
                      </a:r>
                      <a:endParaRPr lang="en-US" sz="3200" b="0" dirty="0">
                        <a:latin typeface="Amatic SC" panose="00000500000000000000" pitchFamily="2" charset="-79"/>
                        <a:cs typeface="Amatic SC" panose="00000500000000000000" pitchFamily="2" charset="-79"/>
                      </a:endParaRPr>
                    </a:p>
                    <a:p>
                      <a:pPr algn="ctr"/>
                      <a:r>
                        <a:rPr lang="en-US" sz="1800" b="0" i="1" kern="1200" dirty="0">
                          <a:solidFill>
                            <a:schemeClr val="bg1">
                              <a:lumMod val="50000"/>
                            </a:schemeClr>
                          </a:solidFill>
                          <a:effectLst/>
                          <a:latin typeface="+mn-lt"/>
                          <a:ea typeface="+mn-ea"/>
                          <a:cs typeface="+mn-cs"/>
                        </a:rPr>
                        <a:t>“Without mathematics, there’s nothing you can do. Everything around you is mathematics. Everything around you is numbers.” – </a:t>
                      </a:r>
                      <a:r>
                        <a:rPr lang="en-US" sz="1800" b="1" i="1" kern="1200" dirty="0">
                          <a:solidFill>
                            <a:schemeClr val="bg1">
                              <a:lumMod val="50000"/>
                            </a:schemeClr>
                          </a:solidFill>
                          <a:effectLst/>
                          <a:latin typeface="+mn-lt"/>
                          <a:ea typeface="+mn-ea"/>
                          <a:cs typeface="+mn-cs"/>
                        </a:rPr>
                        <a:t>Shakuntala Devi</a:t>
                      </a:r>
                    </a:p>
                    <a:p>
                      <a:pPr algn="ctr"/>
                      <a:endParaRPr lang="en-US" sz="1600" b="1" i="1" kern="1200" dirty="0">
                        <a:solidFill>
                          <a:schemeClr val="bg1">
                            <a:lumMod val="50000"/>
                          </a:schemeClr>
                        </a:solidFill>
                        <a:effectLst/>
                        <a:latin typeface="+mn-lt"/>
                        <a:ea typeface="+mn-ea"/>
                        <a:cs typeface="+mn-cs"/>
                      </a:endParaRPr>
                    </a:p>
                    <a:p>
                      <a:pPr algn="ctr"/>
                      <a:endParaRPr lang="en-US" sz="1600" b="1" i="1" kern="1200" dirty="0">
                        <a:solidFill>
                          <a:schemeClr val="bg1">
                            <a:lumMod val="50000"/>
                          </a:schemeClr>
                        </a:solidFill>
                        <a:effectLst/>
                        <a:latin typeface="+mn-lt"/>
                        <a:ea typeface="+mn-ea"/>
                        <a:cs typeface="+mn-cs"/>
                      </a:endParaRPr>
                    </a:p>
                    <a:p>
                      <a:pPr algn="ctr"/>
                      <a:r>
                        <a:rPr lang="en-US" sz="1000" b="1" i="1" kern="1200" dirty="0">
                          <a:solidFill>
                            <a:srgbClr val="CC66FF"/>
                          </a:solidFill>
                          <a:effectLst/>
                          <a:latin typeface="+mn-lt"/>
                          <a:ea typeface="+mn-ea"/>
                          <a:cs typeface="+mn-cs"/>
                        </a:rPr>
                        <a:t>Mathematics Mastery</a:t>
                      </a:r>
                      <a:endParaRPr lang="en-US" sz="1000" b="0" i="1" dirty="0">
                        <a:solidFill>
                          <a:srgbClr val="CC66FF"/>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6">
                  <a:txBody>
                    <a:bodyPr/>
                    <a:lstStyle/>
                    <a:p>
                      <a:pPr algn="ctr"/>
                      <a:r>
                        <a:rPr lang="en-US" sz="800" dirty="0"/>
                        <a:t>Developing a </a:t>
                      </a:r>
                      <a:r>
                        <a:rPr lang="en-US" sz="800" b="1" dirty="0"/>
                        <a:t>strong grounding in number </a:t>
                      </a:r>
                      <a:r>
                        <a:rPr lang="en-US" sz="800" dirty="0"/>
                        <a:t>is essential so that all children develop the necessary </a:t>
                      </a:r>
                      <a:r>
                        <a:rPr lang="en-US" sz="800" b="1" dirty="0"/>
                        <a:t>building blocks </a:t>
                      </a:r>
                      <a:r>
                        <a:rPr lang="en-US" sz="800" dirty="0"/>
                        <a:t>to excel mathematically. Children should be able to </a:t>
                      </a:r>
                      <a:r>
                        <a:rPr lang="en-US" sz="800" b="1" dirty="0"/>
                        <a:t>count confidently</a:t>
                      </a:r>
                      <a:r>
                        <a:rPr lang="en-US" sz="800" dirty="0"/>
                        <a:t>, develop a deep understanding of the </a:t>
                      </a:r>
                      <a:r>
                        <a:rPr lang="en-US" sz="800" b="1" dirty="0"/>
                        <a:t>numbers to 10</a:t>
                      </a:r>
                      <a:r>
                        <a:rPr lang="en-US" sz="800" dirty="0"/>
                        <a:t>, the </a:t>
                      </a:r>
                      <a:r>
                        <a:rPr lang="en-US" sz="800" b="1" dirty="0"/>
                        <a:t>relationships between </a:t>
                      </a:r>
                      <a:r>
                        <a:rPr lang="en-US" sz="800" dirty="0"/>
                        <a:t>them and the patterns within those numbers. By providing frequent and varied opportunities to build and apply this understanding - such as using </a:t>
                      </a:r>
                      <a:r>
                        <a:rPr lang="en-US" sz="800" b="1" dirty="0"/>
                        <a:t>manipulatives,</a:t>
                      </a:r>
                      <a:r>
                        <a:rPr lang="en-US" sz="800" dirty="0"/>
                        <a:t> including small pebbles and tens frames for organising counting - children will develop a secure base of knowledge and vocabulary from which </a:t>
                      </a:r>
                      <a:r>
                        <a:rPr lang="en-US" sz="800" b="1" dirty="0"/>
                        <a:t>mastery of mathematics </a:t>
                      </a:r>
                      <a:r>
                        <a:rPr lang="en-US" sz="800" dirty="0"/>
                        <a:t>is built. In addition, it is important that the curriculum includes </a:t>
                      </a:r>
                      <a:r>
                        <a:rPr lang="en-US" sz="800" b="1" dirty="0"/>
                        <a:t>rich opportunities for children to develop their spatial reasoning </a:t>
                      </a:r>
                      <a:r>
                        <a:rPr lang="en-US" sz="800" dirty="0"/>
                        <a:t>skills across all areas of mathematics including shape, space and measures. It is important that children </a:t>
                      </a:r>
                      <a:r>
                        <a:rPr lang="en-US" sz="800" b="1" dirty="0"/>
                        <a:t>develop positive attitudes and interests in mathematics</a:t>
                      </a:r>
                      <a:r>
                        <a:rPr lang="en-US" sz="800" dirty="0"/>
                        <a:t>, look for </a:t>
                      </a:r>
                      <a:r>
                        <a:rPr lang="en-US" sz="800" b="1" dirty="0"/>
                        <a:t>patterns and relationships</a:t>
                      </a:r>
                      <a:r>
                        <a:rPr lang="en-US" sz="800" dirty="0"/>
                        <a:t>, spot </a:t>
                      </a:r>
                      <a:r>
                        <a:rPr lang="en-US" sz="800" b="1" dirty="0"/>
                        <a:t>connections, ‘have a go’</a:t>
                      </a:r>
                      <a:r>
                        <a:rPr lang="en-US" sz="800" dirty="0"/>
                        <a:t>, </a:t>
                      </a:r>
                      <a:r>
                        <a:rPr lang="en-US" sz="800" b="1" dirty="0"/>
                        <a:t>talk to adults </a:t>
                      </a:r>
                      <a:r>
                        <a:rPr lang="en-US" sz="800" dirty="0"/>
                        <a:t>and peers about what they notice and not be afraid to make mistakes.</a:t>
                      </a:r>
                      <a:endParaRPr lang="en-US" sz="8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endParaRPr lang="en-GB"/>
                    </a:p>
                  </a:txBody>
                  <a:tcPr/>
                </a:tc>
                <a:tc hMerge="1">
                  <a:txBody>
                    <a:bodyPr/>
                    <a:lstStyle/>
                    <a:p>
                      <a:endParaRPr lang="en-GB"/>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hMerge="1">
                  <a:txBody>
                    <a:bodyPr/>
                    <a:lstStyle/>
                    <a:p>
                      <a:endParaRPr lang="en-GB"/>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hMerge="1">
                  <a:txBody>
                    <a:bodyPr/>
                    <a:lstStyle/>
                    <a:p>
                      <a:endParaRPr lang="en-GB"/>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hMerge="1">
                  <a:txBody>
                    <a:bodyPr/>
                    <a:lstStyle/>
                    <a:p>
                      <a:pPr algn="ctr"/>
                      <a:endParaRPr lang="en-US" sz="8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extLst>
                  <a:ext uri="{0D108BD9-81ED-4DB2-BD59-A6C34878D82A}">
                    <a16:rowId xmlns:a16="http://schemas.microsoft.com/office/drawing/2014/main" val="1850951761"/>
                  </a:ext>
                </a:extLst>
              </a:tr>
              <a:tr h="4568660">
                <a:tc vMerge="1">
                  <a:txBody>
                    <a:bodyPr/>
                    <a:lstStyle/>
                    <a:p>
                      <a:pPr algn="ctr"/>
                      <a:r>
                        <a:rPr lang="en-US" sz="3600" b="0" dirty="0" err="1">
                          <a:latin typeface="Amatic SC" panose="00000500000000000000" pitchFamily="2" charset="-79"/>
                          <a:cs typeface="Amatic SC" panose="00000500000000000000" pitchFamily="2" charset="-79"/>
                        </a:rPr>
                        <a:t>Maths</a:t>
                      </a:r>
                      <a:r>
                        <a:rPr lang="en-US" sz="3600" b="0" dirty="0">
                          <a:latin typeface="Amatic SC" panose="00000500000000000000" pitchFamily="2" charset="-79"/>
                          <a:cs typeface="Amatic SC" panose="00000500000000000000" pitchFamily="2" charset="-79"/>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0" lvl="0" indent="0">
                        <a:buFont typeface="Arial" panose="020B0604020202020204" pitchFamily="34" charset="0"/>
                        <a:buNone/>
                      </a:pPr>
                      <a:r>
                        <a:rPr lang="en-US" sz="900" kern="1200" dirty="0">
                          <a:solidFill>
                            <a:schemeClr val="dk1"/>
                          </a:solidFill>
                          <a:effectLst/>
                          <a:latin typeface="+mn-lt"/>
                          <a:ea typeface="+mn-ea"/>
                          <a:cs typeface="+mn-cs"/>
                        </a:rPr>
                        <a:t>                   </a:t>
                      </a:r>
                      <a:r>
                        <a:rPr lang="en-US" sz="900" b="1" kern="1200" dirty="0">
                          <a:solidFill>
                            <a:schemeClr val="dk1"/>
                          </a:solidFill>
                          <a:effectLst/>
                          <a:latin typeface="+mn-lt"/>
                          <a:ea typeface="+mn-ea"/>
                          <a:cs typeface="+mn-cs"/>
                        </a:rPr>
                        <a:t>S</a:t>
                      </a:r>
                      <a:r>
                        <a:rPr lang="en-US" sz="1000" b="1" kern="1200" dirty="0">
                          <a:solidFill>
                            <a:schemeClr val="dk1"/>
                          </a:solidFill>
                          <a:effectLst/>
                          <a:latin typeface="+mn-lt"/>
                          <a:ea typeface="+mn-ea"/>
                          <a:cs typeface="+mn-cs"/>
                        </a:rPr>
                        <a:t>UBITISING</a:t>
                      </a:r>
                    </a:p>
                    <a:p>
                      <a:pPr marL="171450" lvl="0" indent="-171450">
                        <a:buFont typeface="Arial" panose="020B0604020202020204" pitchFamily="34" charset="0"/>
                        <a:buChar char="•"/>
                      </a:pPr>
                      <a:r>
                        <a:rPr lang="en-US" sz="1000" kern="1200" dirty="0">
                          <a:solidFill>
                            <a:schemeClr val="dk1"/>
                          </a:solidFill>
                          <a:effectLst/>
                          <a:latin typeface="+mn-lt"/>
                          <a:ea typeface="+mn-ea"/>
                          <a:cs typeface="+mn-cs"/>
                        </a:rPr>
                        <a:t>perceptually </a:t>
                      </a:r>
                      <a:r>
                        <a:rPr lang="en-US" sz="1000" kern="1200" dirty="0" err="1">
                          <a:solidFill>
                            <a:schemeClr val="dk1"/>
                          </a:solidFill>
                          <a:effectLst/>
                          <a:latin typeface="+mn-lt"/>
                          <a:ea typeface="+mn-ea"/>
                          <a:cs typeface="+mn-cs"/>
                        </a:rPr>
                        <a:t>subitise</a:t>
                      </a:r>
                      <a:r>
                        <a:rPr lang="en-US" sz="1000" kern="1200" dirty="0">
                          <a:solidFill>
                            <a:schemeClr val="dk1"/>
                          </a:solidFill>
                          <a:effectLst/>
                          <a:latin typeface="+mn-lt"/>
                          <a:ea typeface="+mn-ea"/>
                          <a:cs typeface="+mn-cs"/>
                        </a:rPr>
                        <a:t> within 3</a:t>
                      </a:r>
                    </a:p>
                    <a:p>
                      <a:pPr marL="171450" lvl="0" indent="-171450">
                        <a:buFont typeface="Arial" panose="020B0604020202020204" pitchFamily="34" charset="0"/>
                        <a:buChar char="•"/>
                      </a:pPr>
                      <a:r>
                        <a:rPr lang="en-US" sz="1000" kern="1200" dirty="0">
                          <a:solidFill>
                            <a:schemeClr val="dk1"/>
                          </a:solidFill>
                          <a:effectLst/>
                          <a:latin typeface="+mn-lt"/>
                          <a:ea typeface="+mn-ea"/>
                          <a:cs typeface="+mn-cs"/>
                        </a:rPr>
                        <a:t>identify sub-groups in larger arrangements </a:t>
                      </a:r>
                    </a:p>
                    <a:p>
                      <a:pPr marL="171450" lvl="0" indent="-171450">
                        <a:buFont typeface="Arial" panose="020B0604020202020204" pitchFamily="34" charset="0"/>
                        <a:buChar char="•"/>
                      </a:pPr>
                      <a:r>
                        <a:rPr lang="en-US" sz="1000" kern="1200" dirty="0">
                          <a:solidFill>
                            <a:schemeClr val="dk1"/>
                          </a:solidFill>
                          <a:effectLst/>
                          <a:latin typeface="+mn-lt"/>
                          <a:ea typeface="+mn-ea"/>
                          <a:cs typeface="+mn-cs"/>
                        </a:rPr>
                        <a:t>create their own patterns for numbers within 4</a:t>
                      </a:r>
                    </a:p>
                    <a:p>
                      <a:pPr marL="171450" lvl="0" indent="-171450">
                        <a:buFont typeface="Arial" panose="020B0604020202020204" pitchFamily="34" charset="0"/>
                        <a:buChar char="•"/>
                      </a:pPr>
                      <a:r>
                        <a:rPr lang="en-US" sz="1000" kern="1200" dirty="0" err="1">
                          <a:solidFill>
                            <a:schemeClr val="dk1"/>
                          </a:solidFill>
                          <a:effectLst/>
                          <a:latin typeface="+mn-lt"/>
                          <a:ea typeface="+mn-ea"/>
                          <a:cs typeface="+mn-cs"/>
                        </a:rPr>
                        <a:t>practise</a:t>
                      </a:r>
                      <a:r>
                        <a:rPr lang="en-US" sz="1000" kern="1200" dirty="0">
                          <a:solidFill>
                            <a:schemeClr val="dk1"/>
                          </a:solidFill>
                          <a:effectLst/>
                          <a:latin typeface="+mn-lt"/>
                          <a:ea typeface="+mn-ea"/>
                          <a:cs typeface="+mn-cs"/>
                        </a:rPr>
                        <a:t> using their fingers to represent quantities which they can </a:t>
                      </a:r>
                      <a:r>
                        <a:rPr lang="en-US" sz="1000" kern="1200" dirty="0" err="1">
                          <a:solidFill>
                            <a:schemeClr val="dk1"/>
                          </a:solidFill>
                          <a:effectLst/>
                          <a:latin typeface="+mn-lt"/>
                          <a:ea typeface="+mn-ea"/>
                          <a:cs typeface="+mn-cs"/>
                        </a:rPr>
                        <a:t>subitise</a:t>
                      </a:r>
                      <a:endParaRPr lang="en-US" sz="1000" kern="1200" dirty="0">
                        <a:solidFill>
                          <a:schemeClr val="dk1"/>
                        </a:solidFill>
                        <a:effectLst/>
                        <a:latin typeface="+mn-lt"/>
                        <a:ea typeface="+mn-ea"/>
                        <a:cs typeface="+mn-cs"/>
                      </a:endParaRPr>
                    </a:p>
                    <a:p>
                      <a:pPr marL="171450" lvl="0" indent="-171450">
                        <a:buFont typeface="Arial" panose="020B0604020202020204" pitchFamily="34" charset="0"/>
                        <a:buChar char="•"/>
                      </a:pPr>
                      <a:r>
                        <a:rPr lang="en-US" sz="1000" kern="1200" dirty="0">
                          <a:solidFill>
                            <a:schemeClr val="dk1"/>
                          </a:solidFill>
                          <a:effectLst/>
                          <a:latin typeface="+mn-lt"/>
                          <a:ea typeface="+mn-ea"/>
                          <a:cs typeface="+mn-cs"/>
                        </a:rPr>
                        <a:t>experience </a:t>
                      </a:r>
                      <a:r>
                        <a:rPr lang="en-US" sz="1000" kern="1200" dirty="0" err="1">
                          <a:solidFill>
                            <a:schemeClr val="dk1"/>
                          </a:solidFill>
                          <a:effectLst/>
                          <a:latin typeface="+mn-lt"/>
                          <a:ea typeface="+mn-ea"/>
                          <a:cs typeface="+mn-cs"/>
                        </a:rPr>
                        <a:t>subitising</a:t>
                      </a:r>
                      <a:r>
                        <a:rPr lang="en-US" sz="1000" kern="1200" dirty="0">
                          <a:solidFill>
                            <a:schemeClr val="dk1"/>
                          </a:solidFill>
                          <a:effectLst/>
                          <a:latin typeface="+mn-lt"/>
                          <a:ea typeface="+mn-ea"/>
                          <a:cs typeface="+mn-cs"/>
                        </a:rPr>
                        <a:t> in a range of contexts, including temporal patterns made by sounds.</a:t>
                      </a:r>
                    </a:p>
                    <a:p>
                      <a:pPr marL="0" lvl="0" indent="0">
                        <a:buFont typeface="Arial" panose="020B0604020202020204" pitchFamily="34" charset="0"/>
                        <a:buNone/>
                      </a:pPr>
                      <a:r>
                        <a:rPr lang="en-US" sz="800" b="1" kern="1200" dirty="0">
                          <a:solidFill>
                            <a:schemeClr val="dk1"/>
                          </a:solidFill>
                          <a:effectLst/>
                          <a:latin typeface="+mn-lt"/>
                          <a:ea typeface="+mn-ea"/>
                          <a:cs typeface="+mn-cs"/>
                        </a:rPr>
                        <a:t> </a:t>
                      </a:r>
                      <a:r>
                        <a:rPr lang="en-US" sz="1000" b="1" kern="1200" dirty="0">
                          <a:solidFill>
                            <a:schemeClr val="dk1"/>
                          </a:solidFill>
                          <a:effectLst/>
                          <a:latin typeface="+mn-lt"/>
                          <a:ea typeface="+mn-ea"/>
                          <a:cs typeface="+mn-cs"/>
                        </a:rPr>
                        <a:t>CARDINALITY, ORDINALITY</a:t>
                      </a:r>
                    </a:p>
                    <a:p>
                      <a:pPr marL="0" lvl="0" indent="0">
                        <a:buFont typeface="Arial" panose="020B0604020202020204" pitchFamily="34" charset="0"/>
                        <a:buNone/>
                      </a:pPr>
                      <a:r>
                        <a:rPr lang="en-US" sz="1000" b="1" kern="1200" dirty="0">
                          <a:solidFill>
                            <a:schemeClr val="dk1"/>
                          </a:solidFill>
                          <a:effectLst/>
                          <a:latin typeface="+mn-lt"/>
                          <a:ea typeface="+mn-ea"/>
                          <a:cs typeface="+mn-cs"/>
                        </a:rPr>
                        <a:t>           AND COUNTING</a:t>
                      </a:r>
                    </a:p>
                    <a:p>
                      <a:pPr marL="171450" lvl="0" indent="-171450">
                        <a:buFont typeface="Arial" panose="020B0604020202020204" pitchFamily="34" charset="0"/>
                        <a:buChar char="•"/>
                      </a:pPr>
                      <a:r>
                        <a:rPr lang="en-US" sz="1000" kern="1200" dirty="0">
                          <a:solidFill>
                            <a:schemeClr val="dk1"/>
                          </a:solidFill>
                          <a:effectLst/>
                          <a:latin typeface="+mn-lt"/>
                          <a:ea typeface="+mn-ea"/>
                          <a:cs typeface="+mn-cs"/>
                        </a:rPr>
                        <a:t>relate the counting sequence to cardinality, seeing that the last number spoken gives the number in the entire set</a:t>
                      </a:r>
                    </a:p>
                    <a:p>
                      <a:pPr marL="171450" lvl="0" indent="-171450">
                        <a:buFont typeface="Arial" panose="020B0604020202020204" pitchFamily="34" charset="0"/>
                        <a:buChar char="•"/>
                      </a:pPr>
                      <a:r>
                        <a:rPr lang="en-US" sz="1000" kern="1200" dirty="0">
                          <a:solidFill>
                            <a:schemeClr val="dk1"/>
                          </a:solidFill>
                          <a:effectLst/>
                          <a:latin typeface="+mn-lt"/>
                          <a:ea typeface="+mn-ea"/>
                          <a:cs typeface="+mn-cs"/>
                        </a:rPr>
                        <a:t>have a wide range of opportunities to develop their knowledge of the counting sequence, including through rhyme and song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lvl="0" indent="0">
                        <a:buFont typeface="Arial" panose="020B0604020202020204" pitchFamily="34" charset="0"/>
                        <a:buNone/>
                      </a:pPr>
                      <a:r>
                        <a:rPr lang="en-US" sz="1000" kern="1200" dirty="0">
                          <a:solidFill>
                            <a:schemeClr val="dk1"/>
                          </a:solidFill>
                          <a:effectLst/>
                          <a:latin typeface="+mn-lt"/>
                          <a:ea typeface="+mn-ea"/>
                          <a:cs typeface="+mn-cs"/>
                        </a:rPr>
                        <a:t>            </a:t>
                      </a:r>
                      <a:r>
                        <a:rPr lang="en-US" sz="1000" b="1" kern="1200" dirty="0">
                          <a:solidFill>
                            <a:schemeClr val="dk1"/>
                          </a:solidFill>
                          <a:effectLst/>
                          <a:latin typeface="+mn-lt"/>
                          <a:ea typeface="+mn-ea"/>
                          <a:cs typeface="+mn-cs"/>
                        </a:rPr>
                        <a:t>SUBITISING</a:t>
                      </a:r>
                    </a:p>
                    <a:p>
                      <a:pPr marL="171450" lvl="0" indent="-171450">
                        <a:buFont typeface="Arial" panose="020B0604020202020204" pitchFamily="34" charset="0"/>
                        <a:buChar char="•"/>
                      </a:pPr>
                      <a:r>
                        <a:rPr lang="en-US" sz="1000" kern="1200" dirty="0">
                          <a:solidFill>
                            <a:schemeClr val="dk1"/>
                          </a:solidFill>
                          <a:effectLst/>
                          <a:latin typeface="+mn-lt"/>
                          <a:ea typeface="+mn-ea"/>
                          <a:cs typeface="+mn-cs"/>
                        </a:rPr>
                        <a:t>continue from first half-term</a:t>
                      </a:r>
                    </a:p>
                    <a:p>
                      <a:pPr marL="171450" lvl="0" indent="-171450">
                        <a:buFont typeface="Arial" panose="020B0604020202020204" pitchFamily="34" charset="0"/>
                        <a:buChar char="•"/>
                      </a:pPr>
                      <a:r>
                        <a:rPr lang="en-US" sz="1000" kern="1200" dirty="0" err="1">
                          <a:solidFill>
                            <a:schemeClr val="dk1"/>
                          </a:solidFill>
                          <a:effectLst/>
                          <a:latin typeface="+mn-lt"/>
                          <a:ea typeface="+mn-ea"/>
                          <a:cs typeface="+mn-cs"/>
                        </a:rPr>
                        <a:t>subitise</a:t>
                      </a:r>
                      <a:r>
                        <a:rPr lang="en-US" sz="1000" kern="1200" dirty="0">
                          <a:solidFill>
                            <a:schemeClr val="dk1"/>
                          </a:solidFill>
                          <a:effectLst/>
                          <a:latin typeface="+mn-lt"/>
                          <a:ea typeface="+mn-ea"/>
                          <a:cs typeface="+mn-cs"/>
                        </a:rPr>
                        <a:t> within 5, perceptually and conceptually, depending on the arrangements</a:t>
                      </a:r>
                    </a:p>
                    <a:p>
                      <a:pPr marL="0" lvl="0" indent="0">
                        <a:buFont typeface="Arial" panose="020B0604020202020204" pitchFamily="34" charset="0"/>
                        <a:buNone/>
                      </a:pPr>
                      <a:r>
                        <a:rPr lang="en-US" sz="1000" b="1" kern="1200" dirty="0">
                          <a:solidFill>
                            <a:schemeClr val="dk1"/>
                          </a:solidFill>
                          <a:effectLst/>
                          <a:latin typeface="+mn-lt"/>
                          <a:ea typeface="+mn-ea"/>
                          <a:cs typeface="+mn-cs"/>
                        </a:rPr>
                        <a:t>CARDINALITY, ORDINALITY</a:t>
                      </a:r>
                    </a:p>
                    <a:p>
                      <a:pPr marL="0" lvl="0" indent="0">
                        <a:buFont typeface="Arial" panose="020B0604020202020204" pitchFamily="34" charset="0"/>
                        <a:buNone/>
                      </a:pPr>
                      <a:r>
                        <a:rPr lang="en-US" sz="1000" b="1" kern="1200" dirty="0">
                          <a:solidFill>
                            <a:schemeClr val="dk1"/>
                          </a:solidFill>
                          <a:effectLst/>
                          <a:latin typeface="+mn-lt"/>
                          <a:ea typeface="+mn-ea"/>
                          <a:cs typeface="+mn-cs"/>
                        </a:rPr>
                        <a:t>           AND COUNTING</a:t>
                      </a:r>
                    </a:p>
                    <a:p>
                      <a:pPr marL="171450" lvl="0" indent="-171450">
                        <a:buFont typeface="Arial" panose="020B0604020202020204" pitchFamily="34" charset="0"/>
                        <a:buChar char="•"/>
                      </a:pPr>
                      <a:r>
                        <a:rPr lang="en-US" sz="1000" kern="1200" dirty="0">
                          <a:solidFill>
                            <a:schemeClr val="dk1"/>
                          </a:solidFill>
                          <a:effectLst/>
                          <a:latin typeface="+mn-lt"/>
                          <a:ea typeface="+mn-ea"/>
                          <a:cs typeface="+mn-cs"/>
                        </a:rPr>
                        <a:t>continue to develop their counting skills</a:t>
                      </a:r>
                    </a:p>
                    <a:p>
                      <a:pPr marL="171450" lvl="0" indent="-171450">
                        <a:buFont typeface="Arial" panose="020B0604020202020204" pitchFamily="34" charset="0"/>
                        <a:buChar char="•"/>
                      </a:pPr>
                      <a:r>
                        <a:rPr lang="en-US" sz="1000" kern="1200" dirty="0">
                          <a:solidFill>
                            <a:schemeClr val="dk1"/>
                          </a:solidFill>
                          <a:effectLst/>
                          <a:latin typeface="+mn-lt"/>
                          <a:ea typeface="+mn-ea"/>
                          <a:cs typeface="+mn-cs"/>
                        </a:rPr>
                        <a:t>explore the cardinality of 5, linking this to dice patterns and 5 fingers on 1 hand</a:t>
                      </a:r>
                    </a:p>
                    <a:p>
                      <a:pPr marL="171450" lvl="0" indent="-171450">
                        <a:buFont typeface="Arial" panose="020B0604020202020204" pitchFamily="34" charset="0"/>
                        <a:buChar char="•"/>
                      </a:pPr>
                      <a:r>
                        <a:rPr lang="en-US" sz="1000" kern="1200" dirty="0">
                          <a:solidFill>
                            <a:schemeClr val="dk1"/>
                          </a:solidFill>
                          <a:effectLst/>
                          <a:latin typeface="+mn-lt"/>
                          <a:ea typeface="+mn-ea"/>
                          <a:cs typeface="+mn-cs"/>
                        </a:rPr>
                        <a:t>begin to count beyond 5</a:t>
                      </a:r>
                    </a:p>
                    <a:p>
                      <a:pPr marL="171450" lvl="0" indent="-171450">
                        <a:buFont typeface="Arial" panose="020B0604020202020204" pitchFamily="34" charset="0"/>
                        <a:buChar char="•"/>
                      </a:pPr>
                      <a:r>
                        <a:rPr lang="en-US" sz="1000" kern="1200" dirty="0">
                          <a:solidFill>
                            <a:schemeClr val="dk1"/>
                          </a:solidFill>
                          <a:effectLst/>
                          <a:latin typeface="+mn-lt"/>
                          <a:ea typeface="+mn-ea"/>
                          <a:cs typeface="+mn-cs"/>
                        </a:rPr>
                        <a:t>begin to </a:t>
                      </a:r>
                      <a:r>
                        <a:rPr lang="en-US" sz="1000" kern="1200" dirty="0" err="1">
                          <a:solidFill>
                            <a:schemeClr val="dk1"/>
                          </a:solidFill>
                          <a:effectLst/>
                          <a:latin typeface="+mn-lt"/>
                          <a:ea typeface="+mn-ea"/>
                          <a:cs typeface="+mn-cs"/>
                        </a:rPr>
                        <a:t>recognise</a:t>
                      </a:r>
                      <a:r>
                        <a:rPr lang="en-US" sz="1000" kern="1200" dirty="0">
                          <a:solidFill>
                            <a:schemeClr val="dk1"/>
                          </a:solidFill>
                          <a:effectLst/>
                          <a:latin typeface="+mn-lt"/>
                          <a:ea typeface="+mn-ea"/>
                          <a:cs typeface="+mn-cs"/>
                        </a:rPr>
                        <a:t> numerals, relating these to quantities they can </a:t>
                      </a:r>
                      <a:r>
                        <a:rPr lang="en-US" sz="1000" kern="1200" dirty="0" err="1">
                          <a:solidFill>
                            <a:schemeClr val="dk1"/>
                          </a:solidFill>
                          <a:effectLst/>
                          <a:latin typeface="+mn-lt"/>
                          <a:ea typeface="+mn-ea"/>
                          <a:cs typeface="+mn-cs"/>
                        </a:rPr>
                        <a:t>subitise</a:t>
                      </a:r>
                      <a:r>
                        <a:rPr lang="en-US" sz="1000" kern="1200" dirty="0">
                          <a:solidFill>
                            <a:schemeClr val="dk1"/>
                          </a:solidFill>
                          <a:effectLst/>
                          <a:latin typeface="+mn-lt"/>
                          <a:ea typeface="+mn-ea"/>
                          <a:cs typeface="+mn-cs"/>
                        </a:rPr>
                        <a:t> and count.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lvl="0" indent="0">
                        <a:buFont typeface="Arial" panose="020B0604020202020204" pitchFamily="34" charset="0"/>
                        <a:buNone/>
                      </a:pPr>
                      <a:r>
                        <a:rPr lang="en-US" sz="1000" b="1" kern="1200" dirty="0">
                          <a:solidFill>
                            <a:schemeClr val="dk1"/>
                          </a:solidFill>
                          <a:effectLst/>
                          <a:latin typeface="+mn-lt"/>
                          <a:ea typeface="+mn-ea"/>
                          <a:cs typeface="+mn-cs"/>
                        </a:rPr>
                        <a:t>                    SUBITISING</a:t>
                      </a:r>
                    </a:p>
                    <a:p>
                      <a:pPr marL="171450" lvl="0" indent="-171450">
                        <a:buFont typeface="Arial" panose="020B0604020202020204" pitchFamily="34" charset="0"/>
                        <a:buChar char="•"/>
                      </a:pPr>
                      <a:r>
                        <a:rPr lang="en-US" sz="1000" kern="1200" dirty="0">
                          <a:solidFill>
                            <a:schemeClr val="dk1"/>
                          </a:solidFill>
                          <a:effectLst/>
                          <a:latin typeface="+mn-lt"/>
                          <a:ea typeface="+mn-ea"/>
                          <a:cs typeface="+mn-cs"/>
                        </a:rPr>
                        <a:t>increase confidence in </a:t>
                      </a:r>
                      <a:r>
                        <a:rPr lang="en-US" sz="1000" kern="1200" dirty="0" err="1">
                          <a:solidFill>
                            <a:schemeClr val="dk1"/>
                          </a:solidFill>
                          <a:effectLst/>
                          <a:latin typeface="+mn-lt"/>
                          <a:ea typeface="+mn-ea"/>
                          <a:cs typeface="+mn-cs"/>
                        </a:rPr>
                        <a:t>subitising</a:t>
                      </a:r>
                      <a:r>
                        <a:rPr lang="en-US" sz="1000" kern="1200" dirty="0">
                          <a:solidFill>
                            <a:schemeClr val="dk1"/>
                          </a:solidFill>
                          <a:effectLst/>
                          <a:latin typeface="+mn-lt"/>
                          <a:ea typeface="+mn-ea"/>
                          <a:cs typeface="+mn-cs"/>
                        </a:rPr>
                        <a:t> by continuing to explore patterns within 5, including structured and random arrangements</a:t>
                      </a:r>
                      <a:endParaRPr lang="en-GB" sz="1000" kern="1200" dirty="0">
                        <a:solidFill>
                          <a:schemeClr val="dk1"/>
                        </a:solidFill>
                        <a:effectLst/>
                        <a:latin typeface="+mn-lt"/>
                        <a:ea typeface="+mn-ea"/>
                        <a:cs typeface="+mn-cs"/>
                      </a:endParaRPr>
                    </a:p>
                    <a:p>
                      <a:pPr marL="171450" lvl="0" indent="-171450">
                        <a:buFont typeface="Arial" panose="020B0604020202020204" pitchFamily="34" charset="0"/>
                        <a:buChar char="•"/>
                      </a:pPr>
                      <a:r>
                        <a:rPr lang="en-US" sz="1000" kern="1200" dirty="0">
                          <a:solidFill>
                            <a:schemeClr val="dk1"/>
                          </a:solidFill>
                          <a:effectLst/>
                          <a:latin typeface="+mn-lt"/>
                          <a:ea typeface="+mn-ea"/>
                          <a:cs typeface="+mn-cs"/>
                        </a:rPr>
                        <a:t>explore a range of patterns made by some numbers greater than 5, including structured patterns in which 5 is a clear part</a:t>
                      </a:r>
                    </a:p>
                    <a:p>
                      <a:pPr marL="171450" lvl="0" indent="-171450">
                        <a:buFont typeface="Arial" panose="020B0604020202020204" pitchFamily="34" charset="0"/>
                        <a:buChar char="•"/>
                      </a:pPr>
                      <a:r>
                        <a:rPr lang="en-US" sz="1000" kern="1200" dirty="0">
                          <a:solidFill>
                            <a:schemeClr val="dk1"/>
                          </a:solidFill>
                          <a:effectLst/>
                          <a:latin typeface="+mn-lt"/>
                          <a:ea typeface="+mn-ea"/>
                          <a:cs typeface="+mn-cs"/>
                        </a:rPr>
                        <a:t>experience patterns which show a small group and ‘1 more’</a:t>
                      </a:r>
                      <a:endParaRPr lang="en-GB" sz="1000" kern="1200" dirty="0">
                        <a:solidFill>
                          <a:schemeClr val="dk1"/>
                        </a:solidFill>
                        <a:effectLst/>
                        <a:latin typeface="+mn-lt"/>
                        <a:ea typeface="+mn-ea"/>
                        <a:cs typeface="+mn-cs"/>
                      </a:endParaRPr>
                    </a:p>
                    <a:p>
                      <a:pPr marL="171450" lvl="0" indent="-171450">
                        <a:buFont typeface="Arial" panose="020B0604020202020204" pitchFamily="34" charset="0"/>
                        <a:buChar char="•"/>
                      </a:pPr>
                      <a:r>
                        <a:rPr lang="en-US" sz="1000" kern="1200" dirty="0">
                          <a:solidFill>
                            <a:schemeClr val="dk1"/>
                          </a:solidFill>
                          <a:effectLst/>
                          <a:latin typeface="+mn-lt"/>
                          <a:ea typeface="+mn-ea"/>
                          <a:cs typeface="+mn-cs"/>
                        </a:rPr>
                        <a:t>continue to match arrangements to finger patterns.</a:t>
                      </a:r>
                    </a:p>
                    <a:p>
                      <a:r>
                        <a:rPr lang="en-US" sz="1000" b="1" kern="1200" dirty="0">
                          <a:solidFill>
                            <a:schemeClr val="dk1"/>
                          </a:solidFill>
                          <a:effectLst/>
                          <a:latin typeface="+mn-lt"/>
                          <a:ea typeface="+mn-ea"/>
                          <a:cs typeface="+mn-cs"/>
                        </a:rPr>
                        <a:t>      CARDINALITY, ORDINALITY</a:t>
                      </a:r>
                    </a:p>
                    <a:p>
                      <a:pPr marL="0" lvl="0" indent="0">
                        <a:buFont typeface="Arial" panose="020B0604020202020204" pitchFamily="34" charset="0"/>
                        <a:buNone/>
                      </a:pPr>
                      <a:r>
                        <a:rPr lang="en-US" sz="1000" b="1" kern="1200" dirty="0">
                          <a:solidFill>
                            <a:schemeClr val="dk1"/>
                          </a:solidFill>
                          <a:effectLst/>
                          <a:latin typeface="+mn-lt"/>
                          <a:ea typeface="+mn-ea"/>
                          <a:cs typeface="+mn-cs"/>
                        </a:rPr>
                        <a:t>               AND COUNTING</a:t>
                      </a:r>
                    </a:p>
                    <a:p>
                      <a:pPr marL="171450" lvl="0" indent="-171450">
                        <a:buFont typeface="Arial" panose="020B0604020202020204" pitchFamily="34" charset="0"/>
                        <a:buChar char="•"/>
                      </a:pPr>
                      <a:r>
                        <a:rPr lang="en-US" sz="1000" kern="1200" dirty="0">
                          <a:solidFill>
                            <a:schemeClr val="dk1"/>
                          </a:solidFill>
                          <a:effectLst/>
                          <a:latin typeface="+mn-lt"/>
                          <a:ea typeface="+mn-ea"/>
                          <a:cs typeface="+mn-cs"/>
                        </a:rPr>
                        <a:t>continue to develop verbal counting to 20 and beyond</a:t>
                      </a:r>
                    </a:p>
                    <a:p>
                      <a:pPr marL="171450" lvl="0" indent="-171450">
                        <a:buFont typeface="Arial" panose="020B0604020202020204" pitchFamily="34" charset="0"/>
                        <a:buChar char="•"/>
                      </a:pPr>
                      <a:r>
                        <a:rPr lang="en-US" sz="1000" kern="1200" dirty="0">
                          <a:solidFill>
                            <a:schemeClr val="dk1"/>
                          </a:solidFill>
                          <a:effectLst/>
                          <a:latin typeface="+mn-lt"/>
                          <a:ea typeface="+mn-ea"/>
                          <a:cs typeface="+mn-cs"/>
                        </a:rPr>
                        <a:t>continue to develop object counting skills, using a range of strategies to develop accuracy</a:t>
                      </a:r>
                      <a:endParaRPr lang="en-GB" sz="1000" kern="1200" dirty="0">
                        <a:solidFill>
                          <a:schemeClr val="dk1"/>
                        </a:solidFill>
                        <a:effectLst/>
                        <a:latin typeface="+mn-lt"/>
                        <a:ea typeface="+mn-ea"/>
                        <a:cs typeface="+mn-cs"/>
                      </a:endParaRPr>
                    </a:p>
                    <a:p>
                      <a:pPr marL="171450" lvl="0" indent="-171450">
                        <a:buFont typeface="Arial" panose="020B0604020202020204" pitchFamily="34" charset="0"/>
                        <a:buChar char="•"/>
                      </a:pPr>
                      <a:r>
                        <a:rPr lang="en-US" sz="1000" kern="1200" dirty="0">
                          <a:solidFill>
                            <a:schemeClr val="dk1"/>
                          </a:solidFill>
                          <a:effectLst/>
                          <a:latin typeface="+mn-lt"/>
                          <a:ea typeface="+mn-ea"/>
                          <a:cs typeface="+mn-cs"/>
                        </a:rPr>
                        <a:t>continue to link counting to cardinality, including using their fingers to represent quantities between 5 and 10</a:t>
                      </a:r>
                    </a:p>
                    <a:p>
                      <a:pPr marL="171450" lvl="0" indent="-171450">
                        <a:buFont typeface="Arial" panose="020B0604020202020204" pitchFamily="34" charset="0"/>
                        <a:buChar char="•"/>
                      </a:pPr>
                      <a:r>
                        <a:rPr lang="en-US" sz="1000" kern="1200" dirty="0">
                          <a:solidFill>
                            <a:schemeClr val="dk1"/>
                          </a:solidFill>
                          <a:effectLst/>
                          <a:latin typeface="+mn-lt"/>
                          <a:ea typeface="+mn-ea"/>
                          <a:cs typeface="+mn-cs"/>
                        </a:rPr>
                        <a:t>order numbers, linking cardinal and ordinal representations of number.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b="1" kern="1200" dirty="0">
                          <a:solidFill>
                            <a:schemeClr val="dk1"/>
                          </a:solidFill>
                          <a:effectLst/>
                          <a:latin typeface="+mn-lt"/>
                          <a:ea typeface="+mn-ea"/>
                          <a:cs typeface="+mn-cs"/>
                        </a:rPr>
                        <a:t>SUBITISING</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00" kern="1200" dirty="0">
                          <a:solidFill>
                            <a:schemeClr val="dk1"/>
                          </a:solidFill>
                          <a:effectLst/>
                          <a:latin typeface="+mn-lt"/>
                          <a:ea typeface="+mn-ea"/>
                          <a:cs typeface="+mn-cs"/>
                        </a:rPr>
                        <a:t>explore symmetrical patterns, in which each side is a familiar pattern, linking this to ‘doubles’.</a:t>
                      </a:r>
                    </a:p>
                    <a:p>
                      <a:r>
                        <a:rPr lang="en-US" sz="1000" b="1" kern="1200" dirty="0">
                          <a:solidFill>
                            <a:schemeClr val="dk1"/>
                          </a:solidFill>
                          <a:effectLst/>
                          <a:latin typeface="+mn-lt"/>
                          <a:ea typeface="+mn-ea"/>
                          <a:cs typeface="+mn-cs"/>
                        </a:rPr>
                        <a:t>CARDINALITY, ORDINALITY</a:t>
                      </a:r>
                    </a:p>
                    <a:p>
                      <a:pPr marL="0" lvl="0" indent="0">
                        <a:buFont typeface="Arial" panose="020B0604020202020204" pitchFamily="34" charset="0"/>
                        <a:buNone/>
                      </a:pPr>
                      <a:r>
                        <a:rPr lang="en-US" sz="1000" b="1" kern="1200" dirty="0">
                          <a:solidFill>
                            <a:schemeClr val="dk1"/>
                          </a:solidFill>
                          <a:effectLst/>
                          <a:latin typeface="+mn-lt"/>
                          <a:ea typeface="+mn-ea"/>
                          <a:cs typeface="+mn-cs"/>
                        </a:rPr>
                        <a:t>          AND COUNTING</a:t>
                      </a:r>
                    </a:p>
                    <a:p>
                      <a:pPr marL="171450" lvl="0" indent="-171450">
                        <a:buFont typeface="Arial" panose="020B0604020202020204" pitchFamily="34" charset="0"/>
                        <a:buChar char="•"/>
                      </a:pPr>
                      <a:r>
                        <a:rPr lang="en-US" sz="1000" kern="1200" dirty="0">
                          <a:solidFill>
                            <a:schemeClr val="dk1"/>
                          </a:solidFill>
                          <a:effectLst/>
                          <a:latin typeface="+mn-lt"/>
                          <a:ea typeface="+mn-ea"/>
                          <a:cs typeface="+mn-cs"/>
                        </a:rPr>
                        <a:t>continue to consolidate their understanding of cardinality, working with larger numbers within 10</a:t>
                      </a:r>
                    </a:p>
                    <a:p>
                      <a:pPr marL="171450" lvl="0" indent="-171450">
                        <a:buFont typeface="Arial" panose="020B0604020202020204" pitchFamily="34" charset="0"/>
                        <a:buChar char="•"/>
                      </a:pPr>
                      <a:r>
                        <a:rPr lang="en-US" sz="1000" kern="1200" dirty="0">
                          <a:solidFill>
                            <a:schemeClr val="dk1"/>
                          </a:solidFill>
                          <a:effectLst/>
                          <a:latin typeface="+mn-lt"/>
                          <a:ea typeface="+mn-ea"/>
                          <a:cs typeface="+mn-cs"/>
                        </a:rPr>
                        <a:t>become more familiar with the counting pattern beyond 20.</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000" b="1" kern="1200" dirty="0">
                          <a:solidFill>
                            <a:schemeClr val="dk1"/>
                          </a:solidFill>
                          <a:effectLst/>
                          <a:latin typeface="+mn-lt"/>
                          <a:ea typeface="+mn-ea"/>
                          <a:cs typeface="+mn-cs"/>
                        </a:rPr>
                        <a:t>         COMPOSITION</a:t>
                      </a:r>
                    </a:p>
                    <a:p>
                      <a:pPr marL="171450" lvl="0" indent="-171450">
                        <a:buFont typeface="Arial" panose="020B0604020202020204" pitchFamily="34" charset="0"/>
                        <a:buChar char="•"/>
                      </a:pPr>
                      <a:r>
                        <a:rPr lang="en-US" sz="1000" kern="1200" dirty="0">
                          <a:solidFill>
                            <a:schemeClr val="dk1"/>
                          </a:solidFill>
                          <a:effectLst/>
                          <a:latin typeface="+mn-lt"/>
                          <a:ea typeface="+mn-ea"/>
                          <a:cs typeface="+mn-cs"/>
                        </a:rPr>
                        <a:t>explore the composition of odd and even numbers, looking at the ‘shape’ of these numbers</a:t>
                      </a:r>
                    </a:p>
                    <a:p>
                      <a:pPr marL="171450" lvl="0" indent="-171450">
                        <a:buFont typeface="Arial" panose="020B0604020202020204" pitchFamily="34" charset="0"/>
                        <a:buChar char="•"/>
                      </a:pPr>
                      <a:r>
                        <a:rPr lang="en-US" sz="1000" kern="1200" dirty="0">
                          <a:solidFill>
                            <a:schemeClr val="dk1"/>
                          </a:solidFill>
                          <a:effectLst/>
                          <a:latin typeface="+mn-lt"/>
                          <a:ea typeface="+mn-ea"/>
                          <a:cs typeface="+mn-cs"/>
                        </a:rPr>
                        <a:t>begin to link even numbers to doubles</a:t>
                      </a:r>
                    </a:p>
                    <a:p>
                      <a:pPr marL="171450" lvl="0" indent="-171450">
                        <a:buFont typeface="Arial" panose="020B0604020202020204" pitchFamily="34" charset="0"/>
                        <a:buChar char="•"/>
                      </a:pPr>
                      <a:r>
                        <a:rPr lang="en-US" sz="1000" kern="1200" dirty="0">
                          <a:solidFill>
                            <a:schemeClr val="dk1"/>
                          </a:solidFill>
                          <a:effectLst/>
                          <a:latin typeface="+mn-lt"/>
                          <a:ea typeface="+mn-ea"/>
                          <a:cs typeface="+mn-cs"/>
                        </a:rPr>
                        <a:t>begin to explore the composition of numbers within 10.</a:t>
                      </a:r>
                      <a:endParaRPr lang="en-GB" sz="1000" kern="1200" dirty="0">
                        <a:solidFill>
                          <a:schemeClr val="dk1"/>
                        </a:solidFill>
                        <a:effectLst/>
                        <a:latin typeface="+mn-lt"/>
                        <a:ea typeface="+mn-ea"/>
                        <a:cs typeface="+mn-cs"/>
                      </a:endParaRPr>
                    </a:p>
                    <a:p>
                      <a:pPr marL="171450" lvl="0" indent="-171450">
                        <a:buFont typeface="Arial" panose="020B0604020202020204" pitchFamily="34" charset="0"/>
                        <a:buChar char="•"/>
                      </a:pPr>
                      <a:endParaRPr lang="en-GB" sz="1000" kern="1200" dirty="0">
                        <a:solidFill>
                          <a:schemeClr val="dk1"/>
                        </a:solidFill>
                        <a:effectLst/>
                        <a:latin typeface="+mn-lt"/>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rgbClr val="FFEFFF"/>
                    </a:solidFill>
                  </a:tcPr>
                </a:tc>
                <a:tc>
                  <a:txBody>
                    <a:bodyPr/>
                    <a:lstStyle/>
                    <a:p>
                      <a:pPr algn="ctr"/>
                      <a:r>
                        <a:rPr lang="en-GB" sz="1000" b="1" kern="1200" dirty="0">
                          <a:solidFill>
                            <a:schemeClr val="dk1"/>
                          </a:solidFill>
                          <a:effectLst/>
                          <a:latin typeface="+mn-lt"/>
                          <a:ea typeface="+mn-ea"/>
                          <a:cs typeface="+mn-cs"/>
                        </a:rPr>
                        <a:t>SUBITISING</a:t>
                      </a:r>
                    </a:p>
                    <a:p>
                      <a:pPr marL="171450" lvl="0" indent="-171450">
                        <a:buFont typeface="Arial" panose="020B0604020202020204" pitchFamily="34" charset="0"/>
                        <a:buChar char="•"/>
                      </a:pPr>
                      <a:r>
                        <a:rPr lang="en-US" sz="1000" kern="1200" dirty="0">
                          <a:solidFill>
                            <a:schemeClr val="dk1"/>
                          </a:solidFill>
                          <a:effectLst/>
                          <a:latin typeface="+mn-lt"/>
                          <a:ea typeface="+mn-ea"/>
                          <a:cs typeface="+mn-cs"/>
                        </a:rPr>
                        <a:t>continue to </a:t>
                      </a:r>
                      <a:r>
                        <a:rPr lang="en-US" sz="1000" kern="1200" dirty="0" err="1">
                          <a:solidFill>
                            <a:schemeClr val="dk1"/>
                          </a:solidFill>
                          <a:effectLst/>
                          <a:latin typeface="+mn-lt"/>
                          <a:ea typeface="+mn-ea"/>
                          <a:cs typeface="+mn-cs"/>
                        </a:rPr>
                        <a:t>practise</a:t>
                      </a:r>
                      <a:r>
                        <a:rPr lang="en-US" sz="1000" kern="1200" dirty="0">
                          <a:solidFill>
                            <a:schemeClr val="dk1"/>
                          </a:solidFill>
                          <a:effectLst/>
                          <a:latin typeface="+mn-lt"/>
                          <a:ea typeface="+mn-ea"/>
                          <a:cs typeface="+mn-cs"/>
                        </a:rPr>
                        <a:t> increasingly familiar </a:t>
                      </a:r>
                      <a:r>
                        <a:rPr lang="en-US" sz="1000" kern="1200" dirty="0" err="1">
                          <a:solidFill>
                            <a:schemeClr val="dk1"/>
                          </a:solidFill>
                          <a:effectLst/>
                          <a:latin typeface="+mn-lt"/>
                          <a:ea typeface="+mn-ea"/>
                          <a:cs typeface="+mn-cs"/>
                        </a:rPr>
                        <a:t>subitising</a:t>
                      </a:r>
                      <a:r>
                        <a:rPr lang="en-US" sz="1000" kern="1200" dirty="0">
                          <a:solidFill>
                            <a:schemeClr val="dk1"/>
                          </a:solidFill>
                          <a:effectLst/>
                          <a:latin typeface="+mn-lt"/>
                          <a:ea typeface="+mn-ea"/>
                          <a:cs typeface="+mn-cs"/>
                        </a:rPr>
                        <a:t> arrangements, including those which expose ‘1 more’ or ‘doubles’ patterns</a:t>
                      </a:r>
                    </a:p>
                    <a:p>
                      <a:pPr marL="171450" lvl="0" indent="-171450">
                        <a:buFont typeface="Arial" panose="020B0604020202020204" pitchFamily="34" charset="0"/>
                        <a:buChar char="•"/>
                      </a:pPr>
                      <a:r>
                        <a:rPr lang="en-US" sz="1000" kern="1200" dirty="0">
                          <a:solidFill>
                            <a:schemeClr val="dk1"/>
                          </a:solidFill>
                          <a:effectLst/>
                          <a:latin typeface="+mn-lt"/>
                          <a:ea typeface="+mn-ea"/>
                          <a:cs typeface="+mn-cs"/>
                        </a:rPr>
                        <a:t>use </a:t>
                      </a:r>
                      <a:r>
                        <a:rPr lang="en-US" sz="1000" kern="1200" dirty="0" err="1">
                          <a:solidFill>
                            <a:schemeClr val="dk1"/>
                          </a:solidFill>
                          <a:effectLst/>
                          <a:latin typeface="+mn-lt"/>
                          <a:ea typeface="+mn-ea"/>
                          <a:cs typeface="+mn-cs"/>
                        </a:rPr>
                        <a:t>subitising</a:t>
                      </a:r>
                      <a:r>
                        <a:rPr lang="en-US" sz="1000" kern="1200" dirty="0">
                          <a:solidFill>
                            <a:schemeClr val="dk1"/>
                          </a:solidFill>
                          <a:effectLst/>
                          <a:latin typeface="+mn-lt"/>
                          <a:ea typeface="+mn-ea"/>
                          <a:cs typeface="+mn-cs"/>
                        </a:rPr>
                        <a:t> skills to enable them to identify when patterns show the same number but in a different arrangement, or when patterns are similar but have a different number</a:t>
                      </a:r>
                    </a:p>
                    <a:p>
                      <a:pPr marL="171450" lvl="0" indent="-171450">
                        <a:buFont typeface="Arial" panose="020B0604020202020204" pitchFamily="34" charset="0"/>
                        <a:buChar char="•"/>
                      </a:pPr>
                      <a:r>
                        <a:rPr lang="en-US" sz="1000" kern="1200" dirty="0" err="1">
                          <a:solidFill>
                            <a:schemeClr val="dk1"/>
                          </a:solidFill>
                          <a:effectLst/>
                          <a:latin typeface="+mn-lt"/>
                          <a:ea typeface="+mn-ea"/>
                          <a:cs typeface="+mn-cs"/>
                        </a:rPr>
                        <a:t>subitise</a:t>
                      </a:r>
                      <a:r>
                        <a:rPr lang="en-US" sz="1000" kern="1200" dirty="0">
                          <a:solidFill>
                            <a:schemeClr val="dk1"/>
                          </a:solidFill>
                          <a:effectLst/>
                          <a:latin typeface="+mn-lt"/>
                          <a:ea typeface="+mn-ea"/>
                          <a:cs typeface="+mn-cs"/>
                        </a:rPr>
                        <a:t> structured and unstructured patterns, including those which show numbers within 10, in relation to 5 and 10</a:t>
                      </a:r>
                    </a:p>
                    <a:p>
                      <a:pPr marL="171450" lvl="0" indent="-171450">
                        <a:buFont typeface="Arial" panose="020B0604020202020204" pitchFamily="34" charset="0"/>
                        <a:buChar char="•"/>
                      </a:pPr>
                      <a:r>
                        <a:rPr lang="en-US" sz="1000" kern="1200" dirty="0">
                          <a:solidFill>
                            <a:schemeClr val="dk1"/>
                          </a:solidFill>
                          <a:effectLst/>
                          <a:latin typeface="+mn-lt"/>
                          <a:ea typeface="+mn-ea"/>
                          <a:cs typeface="+mn-cs"/>
                        </a:rPr>
                        <a:t>be encouraged to identify when it is appropriate to count and when groups can be </a:t>
                      </a:r>
                      <a:r>
                        <a:rPr lang="en-US" sz="1000" kern="1200" dirty="0" err="1">
                          <a:solidFill>
                            <a:schemeClr val="dk1"/>
                          </a:solidFill>
                          <a:effectLst/>
                          <a:latin typeface="+mn-lt"/>
                          <a:ea typeface="+mn-ea"/>
                          <a:cs typeface="+mn-cs"/>
                        </a:rPr>
                        <a:t>subitised</a:t>
                      </a:r>
                      <a:r>
                        <a:rPr lang="en-US" sz="1000" kern="1200" dirty="0">
                          <a:solidFill>
                            <a:schemeClr val="dk1"/>
                          </a:solidFill>
                          <a:effectLst/>
                          <a:latin typeface="+mn-lt"/>
                          <a:ea typeface="+mn-ea"/>
                          <a:cs typeface="+mn-cs"/>
                        </a:rPr>
                        <a:t>.</a:t>
                      </a:r>
                    </a:p>
                    <a:p>
                      <a:pPr marL="171450" lvl="0" indent="-171450">
                        <a:buFont typeface="Arial" panose="020B0604020202020204" pitchFamily="34" charset="0"/>
                        <a:buChar char="•"/>
                      </a:pPr>
                      <a:endParaRPr lang="en-US" sz="1000" kern="1200" dirty="0">
                        <a:solidFill>
                          <a:schemeClr val="dk1"/>
                        </a:solidFill>
                        <a:effectLst/>
                        <a:latin typeface="+mn-lt"/>
                        <a:ea typeface="+mn-ea"/>
                        <a:cs typeface="+mn-cs"/>
                      </a:endParaRPr>
                    </a:p>
                    <a:p>
                      <a:pPr marL="0" lvl="0" indent="0">
                        <a:buFont typeface="Arial" panose="020B0604020202020204" pitchFamily="34" charset="0"/>
                        <a:buNone/>
                      </a:pPr>
                      <a:r>
                        <a:rPr lang="en-US" sz="1000" b="1" kern="1200" dirty="0">
                          <a:solidFill>
                            <a:schemeClr val="dk1"/>
                          </a:solidFill>
                          <a:effectLst/>
                          <a:latin typeface="+mn-lt"/>
                          <a:ea typeface="+mn-ea"/>
                          <a:cs typeface="+mn-cs"/>
                        </a:rPr>
                        <a:t>          SHAPE, SPACE AND</a:t>
                      </a:r>
                    </a:p>
                    <a:p>
                      <a:pPr marL="0" lvl="0" indent="0">
                        <a:buFont typeface="Arial" panose="020B0604020202020204" pitchFamily="34" charset="0"/>
                        <a:buNone/>
                      </a:pPr>
                      <a:r>
                        <a:rPr lang="en-US" sz="1000" b="1" kern="1200" dirty="0">
                          <a:solidFill>
                            <a:schemeClr val="dk1"/>
                          </a:solidFill>
                          <a:effectLst/>
                          <a:latin typeface="+mn-lt"/>
                          <a:ea typeface="+mn-ea"/>
                          <a:cs typeface="+mn-cs"/>
                        </a:rPr>
                        <a:t>                 MEASURE</a:t>
                      </a:r>
                    </a:p>
                    <a:p>
                      <a:pPr marL="171450" lvl="0" indent="-171450">
                        <a:buFont typeface="Arial" panose="020B0604020202020204" pitchFamily="34" charset="0"/>
                        <a:buChar char="•"/>
                      </a:pPr>
                      <a:r>
                        <a:rPr lang="en-GB" sz="1000" kern="1200" dirty="0">
                          <a:solidFill>
                            <a:schemeClr val="dk1"/>
                          </a:solidFill>
                          <a:effectLst/>
                          <a:latin typeface="+mn-lt"/>
                          <a:ea typeface="+mn-ea"/>
                          <a:cs typeface="+mn-cs"/>
                        </a:rPr>
                        <a:t>Compare length, weight and capacity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1000" kern="1200" dirty="0">
                          <a:solidFill>
                            <a:schemeClr val="dk1"/>
                          </a:solidFill>
                          <a:effectLst/>
                          <a:latin typeface="+mn-lt"/>
                          <a:ea typeface="+mn-ea"/>
                          <a:cs typeface="+mn-cs"/>
                        </a:rPr>
                        <a:t>In this term, the children will consolidate their understanding of concepts previously taught through working in a variety of contexts and with different numbers.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bl>
          </a:graphicData>
        </a:graphic>
      </p:graphicFrame>
      <p:pic>
        <p:nvPicPr>
          <p:cNvPr id="8" name="Picture 7">
            <a:extLst>
              <a:ext uri="{FF2B5EF4-FFF2-40B4-BE49-F238E27FC236}">
                <a16:creationId xmlns:a16="http://schemas.microsoft.com/office/drawing/2014/main" id="{F3D10AAF-7670-454E-AC8A-F0EB9E76610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9957" y="268224"/>
            <a:ext cx="569215" cy="618138"/>
          </a:xfrm>
          <a:prstGeom prst="rect">
            <a:avLst/>
          </a:prstGeom>
        </p:spPr>
      </p:pic>
    </p:spTree>
    <p:custDataLst>
      <p:tags r:id="rId1"/>
    </p:custDataLst>
    <p:extLst>
      <p:ext uri="{BB962C8B-B14F-4D97-AF65-F5344CB8AC3E}">
        <p14:creationId xmlns:p14="http://schemas.microsoft.com/office/powerpoint/2010/main" val="350021502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F2C6F0E1-2EFB-4839-B094-7E2F9A9484CC}"/>
              </a:ext>
            </a:extLst>
          </p:cNvPr>
          <p:cNvGraphicFramePr>
            <a:graphicFrameLocks noGrp="1"/>
          </p:cNvGraphicFramePr>
          <p:nvPr>
            <p:extLst>
              <p:ext uri="{D42A27DB-BD31-4B8C-83A1-F6EECF244321}">
                <p14:modId xmlns:p14="http://schemas.microsoft.com/office/powerpoint/2010/main" val="2164734417"/>
              </p:ext>
            </p:extLst>
          </p:nvPr>
        </p:nvGraphicFramePr>
        <p:xfrm>
          <a:off x="682389" y="874643"/>
          <a:ext cx="11349190" cy="5859780"/>
        </p:xfrm>
        <a:graphic>
          <a:graphicData uri="http://schemas.openxmlformats.org/drawingml/2006/table">
            <a:tbl>
              <a:tblPr firstRow="1" bandRow="1">
                <a:tableStyleId>{5940675A-B579-460E-94D1-54222C63F5DA}</a:tableStyleId>
              </a:tblPr>
              <a:tblGrid>
                <a:gridCol w="1258706">
                  <a:extLst>
                    <a:ext uri="{9D8B030D-6E8A-4147-A177-3AD203B41FA5}">
                      <a16:colId xmlns:a16="http://schemas.microsoft.com/office/drawing/2014/main" val="2762274307"/>
                    </a:ext>
                  </a:extLst>
                </a:gridCol>
                <a:gridCol w="1668379">
                  <a:extLst>
                    <a:ext uri="{9D8B030D-6E8A-4147-A177-3AD203B41FA5}">
                      <a16:colId xmlns:a16="http://schemas.microsoft.com/office/drawing/2014/main" val="947983934"/>
                    </a:ext>
                  </a:extLst>
                </a:gridCol>
                <a:gridCol w="2181726">
                  <a:extLst>
                    <a:ext uri="{9D8B030D-6E8A-4147-A177-3AD203B41FA5}">
                      <a16:colId xmlns:a16="http://schemas.microsoft.com/office/drawing/2014/main" val="847102489"/>
                    </a:ext>
                  </a:extLst>
                </a:gridCol>
                <a:gridCol w="1895475">
                  <a:extLst>
                    <a:ext uri="{9D8B030D-6E8A-4147-A177-3AD203B41FA5}">
                      <a16:colId xmlns:a16="http://schemas.microsoft.com/office/drawing/2014/main" val="332887759"/>
                    </a:ext>
                  </a:extLst>
                </a:gridCol>
                <a:gridCol w="1330716">
                  <a:extLst>
                    <a:ext uri="{9D8B030D-6E8A-4147-A177-3AD203B41FA5}">
                      <a16:colId xmlns:a16="http://schemas.microsoft.com/office/drawing/2014/main" val="1740813421"/>
                    </a:ext>
                  </a:extLst>
                </a:gridCol>
                <a:gridCol w="1659987">
                  <a:extLst>
                    <a:ext uri="{9D8B030D-6E8A-4147-A177-3AD203B41FA5}">
                      <a16:colId xmlns:a16="http://schemas.microsoft.com/office/drawing/2014/main" val="4087338668"/>
                    </a:ext>
                  </a:extLst>
                </a:gridCol>
                <a:gridCol w="1354201">
                  <a:extLst>
                    <a:ext uri="{9D8B030D-6E8A-4147-A177-3AD203B41FA5}">
                      <a16:colId xmlns:a16="http://schemas.microsoft.com/office/drawing/2014/main" val="2856547809"/>
                    </a:ext>
                  </a:extLst>
                </a:gridCol>
              </a:tblGrid>
              <a:tr h="5507107">
                <a:tc>
                  <a:txBody>
                    <a:bodyPr/>
                    <a:lstStyle/>
                    <a:p>
                      <a:pPr algn="ctr"/>
                      <a:r>
                        <a:rPr lang="en-US" sz="3200" b="0" dirty="0" err="1">
                          <a:latin typeface="Amatic SC" panose="00000500000000000000" pitchFamily="2" charset="-79"/>
                          <a:cs typeface="Amatic SC" panose="00000500000000000000" pitchFamily="2" charset="-79"/>
                        </a:rPr>
                        <a:t>Maths</a:t>
                      </a:r>
                      <a:endParaRPr lang="en-US" sz="3200" b="0" dirty="0">
                        <a:latin typeface="Amatic SC" panose="00000500000000000000" pitchFamily="2" charset="-79"/>
                        <a:cs typeface="Amatic SC" panose="00000500000000000000" pitchFamily="2" charset="-79"/>
                      </a:endParaRPr>
                    </a:p>
                  </a:txBody>
                  <a:tcPr>
                    <a:solidFill>
                      <a:schemeClr val="bg1">
                        <a:lumMod val="85000"/>
                      </a:schemeClr>
                    </a:solidFill>
                  </a:tcPr>
                </a:tc>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00" kern="1200" dirty="0">
                          <a:solidFill>
                            <a:schemeClr val="dk1"/>
                          </a:solidFill>
                          <a:effectLst/>
                          <a:latin typeface="+mn-lt"/>
                          <a:ea typeface="+mn-ea"/>
                          <a:cs typeface="+mn-cs"/>
                        </a:rPr>
                        <a:t>have a wide range of opportunities to develop 1:1 correspondence, including by coordinating movement and counting</a:t>
                      </a:r>
                      <a:endParaRPr lang="en-GB" sz="1050" b="0" dirty="0">
                        <a:solidFill>
                          <a:schemeClr val="tx1"/>
                        </a:solidFill>
                        <a:latin typeface="+mn-lt"/>
                        <a:cs typeface="Amatic SC" panose="00000500000000000000" pitchFamily="2" charset="-79"/>
                      </a:endParaRPr>
                    </a:p>
                    <a:p>
                      <a:pPr marL="171450" lvl="0" indent="-171450">
                        <a:buFont typeface="Arial" panose="020B0604020202020204" pitchFamily="34" charset="0"/>
                        <a:buChar char="•"/>
                      </a:pPr>
                      <a:r>
                        <a:rPr lang="en-US" sz="1000" kern="1200" dirty="0">
                          <a:solidFill>
                            <a:schemeClr val="dk1"/>
                          </a:solidFill>
                          <a:effectLst/>
                          <a:latin typeface="+mn-lt"/>
                          <a:ea typeface="+mn-ea"/>
                          <a:cs typeface="+mn-cs"/>
                        </a:rPr>
                        <a:t>have opportunities to develop an understanding that anything can be counted, including actions and sounds</a:t>
                      </a:r>
                    </a:p>
                    <a:p>
                      <a:pPr marL="171450" lvl="0" indent="-171450">
                        <a:buFont typeface="Arial" panose="020B0604020202020204" pitchFamily="34" charset="0"/>
                        <a:buChar char="•"/>
                      </a:pPr>
                      <a:r>
                        <a:rPr lang="en-US" sz="1000" kern="1200" dirty="0">
                          <a:solidFill>
                            <a:schemeClr val="dk1"/>
                          </a:solidFill>
                          <a:effectLst/>
                          <a:latin typeface="+mn-lt"/>
                          <a:ea typeface="+mn-ea"/>
                          <a:cs typeface="+mn-cs"/>
                        </a:rPr>
                        <a:t>explore a range of strategies which support accurate counting. </a:t>
                      </a:r>
                      <a:endParaRPr lang="en-GB" sz="1000" kern="1200" dirty="0">
                        <a:solidFill>
                          <a:schemeClr val="dk1"/>
                        </a:solidFill>
                        <a:effectLst/>
                        <a:latin typeface="+mn-lt"/>
                        <a:ea typeface="+mn-ea"/>
                        <a:cs typeface="+mn-cs"/>
                      </a:endParaRPr>
                    </a:p>
                    <a:p>
                      <a:pPr marL="0" lvl="0" indent="0">
                        <a:buFont typeface="Arial" panose="020B0604020202020204" pitchFamily="34" charset="0"/>
                        <a:buNone/>
                      </a:pPr>
                      <a:endParaRPr lang="en-US" sz="1050" kern="1200" dirty="0">
                        <a:solidFill>
                          <a:schemeClr val="tx1"/>
                        </a:solidFill>
                        <a:effectLst/>
                        <a:latin typeface="+mn-lt"/>
                        <a:ea typeface="+mn-ea"/>
                        <a:cs typeface="+mn-cs"/>
                      </a:endParaRPr>
                    </a:p>
                    <a:p>
                      <a:pPr marL="0" lvl="0" indent="0">
                        <a:buFont typeface="Arial" panose="020B0604020202020204" pitchFamily="34" charset="0"/>
                        <a:buNone/>
                      </a:pPr>
                      <a:r>
                        <a:rPr lang="en-US" sz="1050" kern="1200" dirty="0">
                          <a:solidFill>
                            <a:schemeClr val="tx1"/>
                          </a:solidFill>
                          <a:effectLst/>
                          <a:latin typeface="+mn-lt"/>
                          <a:ea typeface="+mn-ea"/>
                          <a:cs typeface="+mn-cs"/>
                        </a:rPr>
                        <a:t>       </a:t>
                      </a:r>
                      <a:r>
                        <a:rPr lang="en-US" sz="1000" b="1" kern="1200" dirty="0">
                          <a:solidFill>
                            <a:schemeClr val="tx1"/>
                          </a:solidFill>
                          <a:effectLst/>
                          <a:latin typeface="+mn-lt"/>
                          <a:ea typeface="+mn-ea"/>
                          <a:cs typeface="+mn-cs"/>
                        </a:rPr>
                        <a:t>COMPOSITION</a:t>
                      </a:r>
                    </a:p>
                    <a:p>
                      <a:pPr marL="171450" lvl="0" indent="-171450">
                        <a:buFont typeface="Arial" panose="020B0604020202020204" pitchFamily="34" charset="0"/>
                        <a:buChar char="•"/>
                      </a:pPr>
                      <a:r>
                        <a:rPr lang="en-US" sz="1000" kern="1200" dirty="0">
                          <a:solidFill>
                            <a:schemeClr val="tx1"/>
                          </a:solidFill>
                          <a:effectLst/>
                          <a:latin typeface="+mn-lt"/>
                          <a:ea typeface="+mn-ea"/>
                          <a:cs typeface="+mn-cs"/>
                        </a:rPr>
                        <a:t>see that all numbers can be made of 1s</a:t>
                      </a:r>
                    </a:p>
                    <a:p>
                      <a:pPr marL="171450" lvl="0" indent="-171450">
                        <a:buFont typeface="Arial" panose="020B0604020202020204" pitchFamily="34" charset="0"/>
                        <a:buChar char="•"/>
                      </a:pPr>
                      <a:r>
                        <a:rPr lang="en-US" sz="1000" kern="1200" dirty="0">
                          <a:solidFill>
                            <a:schemeClr val="tx1"/>
                          </a:solidFill>
                          <a:effectLst/>
                          <a:latin typeface="+mn-lt"/>
                          <a:ea typeface="+mn-ea"/>
                          <a:cs typeface="+mn-cs"/>
                        </a:rPr>
                        <a:t>compose their own collections within 4.</a:t>
                      </a:r>
                    </a:p>
                    <a:p>
                      <a:pPr marL="171450" lvl="0" indent="-171450">
                        <a:buFont typeface="Arial" panose="020B0604020202020204" pitchFamily="34" charset="0"/>
                        <a:buChar char="•"/>
                      </a:pPr>
                      <a:endParaRPr lang="en-US" sz="1000" kern="1200" dirty="0">
                        <a:solidFill>
                          <a:schemeClr val="tx1"/>
                        </a:solidFill>
                        <a:effectLst/>
                        <a:latin typeface="+mn-lt"/>
                        <a:ea typeface="+mn-ea"/>
                        <a:cs typeface="+mn-cs"/>
                      </a:endParaRPr>
                    </a:p>
                    <a:p>
                      <a:pPr marL="0" lvl="0" indent="0">
                        <a:buFont typeface="Arial" panose="020B0604020202020204" pitchFamily="34" charset="0"/>
                        <a:buNone/>
                      </a:pPr>
                      <a:r>
                        <a:rPr lang="en-US" sz="1000" kern="1200" dirty="0">
                          <a:solidFill>
                            <a:schemeClr val="tx1"/>
                          </a:solidFill>
                          <a:effectLst/>
                          <a:latin typeface="+mn-lt"/>
                          <a:ea typeface="+mn-ea"/>
                          <a:cs typeface="+mn-cs"/>
                        </a:rPr>
                        <a:t>        </a:t>
                      </a:r>
                      <a:r>
                        <a:rPr lang="en-US" sz="1000" b="1" kern="1200" dirty="0">
                          <a:solidFill>
                            <a:schemeClr val="tx1"/>
                          </a:solidFill>
                          <a:effectLst/>
                          <a:latin typeface="+mn-lt"/>
                          <a:ea typeface="+mn-ea"/>
                          <a:cs typeface="+mn-cs"/>
                        </a:rPr>
                        <a:t>COMPARISON</a:t>
                      </a:r>
                    </a:p>
                    <a:p>
                      <a:pPr marL="171450" lvl="0" indent="-171450">
                        <a:buFont typeface="Arial" panose="020B0604020202020204" pitchFamily="34" charset="0"/>
                        <a:buChar char="•"/>
                      </a:pPr>
                      <a:r>
                        <a:rPr lang="en-US" sz="1000" kern="1200" dirty="0">
                          <a:solidFill>
                            <a:schemeClr val="tx1"/>
                          </a:solidFill>
                          <a:effectLst/>
                          <a:latin typeface="+mn-lt"/>
                          <a:ea typeface="+mn-ea"/>
                          <a:cs typeface="+mn-cs"/>
                        </a:rPr>
                        <a:t>understand that sets can be compared according to a range of attributes, including by their numerosity</a:t>
                      </a:r>
                    </a:p>
                    <a:p>
                      <a:pPr marL="171450" lvl="0" indent="-171450">
                        <a:buFont typeface="Arial" panose="020B0604020202020204" pitchFamily="34" charset="0"/>
                        <a:buChar char="•"/>
                      </a:pPr>
                      <a:r>
                        <a:rPr lang="en-US" sz="1000" kern="1200" dirty="0">
                          <a:solidFill>
                            <a:schemeClr val="tx1"/>
                          </a:solidFill>
                          <a:effectLst/>
                          <a:latin typeface="+mn-lt"/>
                          <a:ea typeface="+mn-ea"/>
                          <a:cs typeface="+mn-cs"/>
                        </a:rPr>
                        <a:t>use the language of comparison, including ‘more than’ and ‘fewer than’ compare sets ‘just by looking’.</a:t>
                      </a:r>
                      <a:endParaRPr lang="en-GB" sz="1000" kern="1200" dirty="0">
                        <a:solidFill>
                          <a:schemeClr val="tx1"/>
                        </a:solidFill>
                        <a:effectLst/>
                        <a:latin typeface="+mn-lt"/>
                        <a:ea typeface="+mn-ea"/>
                        <a:cs typeface="+mn-cs"/>
                      </a:endParaRPr>
                    </a:p>
                    <a:p>
                      <a:endParaRPr lang="en-GB" dirty="0"/>
                    </a:p>
                  </a:txBody>
                  <a:tcPr>
                    <a:solidFill>
                      <a:schemeClr val="tx2">
                        <a:lumMod val="20000"/>
                        <a:lumOff val="80000"/>
                      </a:schemeClr>
                    </a:solidFill>
                  </a:tcPr>
                </a:tc>
                <a:tc>
                  <a:txBody>
                    <a:bodyPr/>
                    <a:lstStyle/>
                    <a:p>
                      <a:pPr marL="0" lvl="0" indent="0">
                        <a:buFont typeface="Arial" panose="020B0604020202020204" pitchFamily="34" charset="0"/>
                        <a:buNone/>
                      </a:pPr>
                      <a:r>
                        <a:rPr lang="en-US" sz="1050" b="1" kern="1200" dirty="0">
                          <a:solidFill>
                            <a:schemeClr val="tx1"/>
                          </a:solidFill>
                          <a:effectLst/>
                          <a:latin typeface="+mn-lt"/>
                          <a:ea typeface="+mn-ea"/>
                          <a:cs typeface="+mn-cs"/>
                        </a:rPr>
                        <a:t>         COMPOSITION</a:t>
                      </a:r>
                    </a:p>
                    <a:p>
                      <a:pPr marL="171450" lvl="0" indent="-171450">
                        <a:buFont typeface="Arial" panose="020B0604020202020204" pitchFamily="34" charset="0"/>
                        <a:buChar char="•"/>
                      </a:pPr>
                      <a:r>
                        <a:rPr lang="en-US" sz="1000" kern="1200" dirty="0">
                          <a:solidFill>
                            <a:schemeClr val="dk1"/>
                          </a:solidFill>
                          <a:effectLst/>
                          <a:latin typeface="+mn-lt"/>
                          <a:ea typeface="+mn-ea"/>
                          <a:cs typeface="+mn-cs"/>
                        </a:rPr>
                        <a:t>explore the concept of ‘wholes’ and ‘parts’ by looking at a range of objects that are composed of parts, some of which can be taken apart and some of which cannot</a:t>
                      </a:r>
                      <a:endParaRPr lang="en-GB" sz="1000" kern="1200" dirty="0">
                        <a:solidFill>
                          <a:schemeClr val="dk1"/>
                        </a:solidFill>
                        <a:effectLst/>
                        <a:latin typeface="+mn-lt"/>
                        <a:ea typeface="+mn-ea"/>
                        <a:cs typeface="+mn-cs"/>
                      </a:endParaRPr>
                    </a:p>
                    <a:p>
                      <a:pPr marL="171450" lvl="0" indent="-171450">
                        <a:buFont typeface="Arial" panose="020B0604020202020204" pitchFamily="34" charset="0"/>
                        <a:buChar char="•"/>
                      </a:pPr>
                      <a:r>
                        <a:rPr lang="en-US" sz="1000" kern="1200" dirty="0">
                          <a:solidFill>
                            <a:schemeClr val="dk1"/>
                          </a:solidFill>
                          <a:effectLst/>
                          <a:latin typeface="+mn-lt"/>
                          <a:ea typeface="+mn-ea"/>
                          <a:cs typeface="+mn-cs"/>
                        </a:rPr>
                        <a:t>explore the composition of numbers within 5.</a:t>
                      </a:r>
                    </a:p>
                    <a:p>
                      <a:pPr marL="171450" lvl="0" indent="-171450">
                        <a:buFont typeface="Arial" panose="020B0604020202020204" pitchFamily="34" charset="0"/>
                        <a:buChar char="•"/>
                      </a:pPr>
                      <a:endParaRPr lang="en-US" sz="1000" kern="1200" dirty="0">
                        <a:solidFill>
                          <a:schemeClr val="dk1"/>
                        </a:solidFill>
                        <a:effectLst/>
                        <a:latin typeface="+mn-lt"/>
                        <a:ea typeface="+mn-ea"/>
                        <a:cs typeface="+mn-cs"/>
                      </a:endParaRPr>
                    </a:p>
                    <a:p>
                      <a:pPr marL="0" lvl="0" indent="0">
                        <a:buFont typeface="Arial" panose="020B0604020202020204" pitchFamily="34" charset="0"/>
                        <a:buNone/>
                      </a:pPr>
                      <a:r>
                        <a:rPr lang="en-US" sz="1000" kern="1200" dirty="0">
                          <a:solidFill>
                            <a:schemeClr val="dk1"/>
                          </a:solidFill>
                          <a:effectLst/>
                          <a:latin typeface="+mn-lt"/>
                          <a:ea typeface="+mn-ea"/>
                          <a:cs typeface="+mn-cs"/>
                        </a:rPr>
                        <a:t>            </a:t>
                      </a:r>
                      <a:r>
                        <a:rPr lang="en-US" sz="1000" b="1" kern="1200" dirty="0">
                          <a:solidFill>
                            <a:schemeClr val="dk1"/>
                          </a:solidFill>
                          <a:effectLst/>
                          <a:latin typeface="+mn-lt"/>
                          <a:ea typeface="+mn-ea"/>
                          <a:cs typeface="+mn-cs"/>
                        </a:rPr>
                        <a:t>COMPARISON</a:t>
                      </a:r>
                    </a:p>
                    <a:p>
                      <a:pPr marL="171450" lvl="0" indent="-171450">
                        <a:buFont typeface="Arial" panose="020B0604020202020204" pitchFamily="34" charset="0"/>
                        <a:buChar char="•"/>
                      </a:pPr>
                      <a:r>
                        <a:rPr lang="en-US" sz="1000" kern="1200" dirty="0">
                          <a:solidFill>
                            <a:schemeClr val="tx1"/>
                          </a:solidFill>
                          <a:effectLst/>
                          <a:latin typeface="+mn-lt"/>
                          <a:ea typeface="+mn-ea"/>
                          <a:cs typeface="+mn-cs"/>
                        </a:rPr>
                        <a:t>Compare sets using a variety of strategies, including ‘just by looking’, by </a:t>
                      </a:r>
                      <a:r>
                        <a:rPr lang="en-US" sz="1000" kern="1200" dirty="0" err="1">
                          <a:solidFill>
                            <a:schemeClr val="tx1"/>
                          </a:solidFill>
                          <a:effectLst/>
                          <a:latin typeface="+mn-lt"/>
                          <a:ea typeface="+mn-ea"/>
                          <a:cs typeface="+mn-cs"/>
                        </a:rPr>
                        <a:t>subitising</a:t>
                      </a:r>
                      <a:r>
                        <a:rPr lang="en-US" sz="1000" kern="1200" dirty="0">
                          <a:solidFill>
                            <a:schemeClr val="tx1"/>
                          </a:solidFill>
                          <a:effectLst/>
                          <a:latin typeface="+mn-lt"/>
                          <a:ea typeface="+mn-ea"/>
                          <a:cs typeface="+mn-cs"/>
                        </a:rPr>
                        <a:t> and by matching</a:t>
                      </a:r>
                    </a:p>
                    <a:p>
                      <a:pPr marL="171450" lvl="0" indent="-171450">
                        <a:buFont typeface="Arial" panose="020B0604020202020204" pitchFamily="34" charset="0"/>
                        <a:buChar char="•"/>
                      </a:pPr>
                      <a:r>
                        <a:rPr lang="en-US" sz="1000" kern="1200" dirty="0">
                          <a:solidFill>
                            <a:schemeClr val="tx1"/>
                          </a:solidFill>
                          <a:effectLst/>
                          <a:latin typeface="+mn-lt"/>
                          <a:ea typeface="+mn-ea"/>
                          <a:cs typeface="+mn-cs"/>
                        </a:rPr>
                        <a:t>compare sets by matching, seeing that when every object in a set can be matched to one in the other set, they contain the same number and are equal amounts.</a:t>
                      </a:r>
                    </a:p>
                    <a:p>
                      <a:pPr lvl="0"/>
                      <a:endParaRPr lang="en-GB" sz="1000" kern="1200" dirty="0">
                        <a:solidFill>
                          <a:schemeClr val="tx1"/>
                        </a:solidFill>
                        <a:effectLst/>
                        <a:latin typeface="+mn-lt"/>
                        <a:ea typeface="+mn-ea"/>
                        <a:cs typeface="+mn-cs"/>
                      </a:endParaRPr>
                    </a:p>
                    <a:p>
                      <a:pPr marL="0" lvl="0" indent="0">
                        <a:buFont typeface="Arial" panose="020B0604020202020204" pitchFamily="34" charset="0"/>
                        <a:buNone/>
                      </a:pPr>
                      <a:r>
                        <a:rPr lang="en-US" sz="1000" b="1" kern="1200" dirty="0">
                          <a:solidFill>
                            <a:schemeClr val="dk1"/>
                          </a:solidFill>
                          <a:effectLst/>
                          <a:latin typeface="+mn-lt"/>
                          <a:ea typeface="+mn-ea"/>
                          <a:cs typeface="+mn-cs"/>
                        </a:rPr>
                        <a:t>SHAPE, SPACE AND</a:t>
                      </a:r>
                    </a:p>
                    <a:p>
                      <a:pPr marL="0" lvl="0" indent="0">
                        <a:buFont typeface="Arial" panose="020B0604020202020204" pitchFamily="34" charset="0"/>
                        <a:buNone/>
                      </a:pPr>
                      <a:r>
                        <a:rPr lang="en-US" sz="1000" b="1" kern="1200" dirty="0">
                          <a:solidFill>
                            <a:schemeClr val="dk1"/>
                          </a:solidFill>
                          <a:effectLst/>
                          <a:latin typeface="+mn-lt"/>
                          <a:ea typeface="+mn-ea"/>
                          <a:cs typeface="+mn-cs"/>
                        </a:rPr>
                        <a:t>              MEASURE</a:t>
                      </a:r>
                    </a:p>
                    <a:p>
                      <a:pPr marL="171450" lvl="0" indent="-171450">
                        <a:buFont typeface="Arial" panose="020B0604020202020204" pitchFamily="34" charset="0"/>
                        <a:buChar char="•"/>
                      </a:pPr>
                      <a:r>
                        <a:rPr lang="en-GB" sz="1000" kern="1200" dirty="0">
                          <a:solidFill>
                            <a:schemeClr val="dk1"/>
                          </a:solidFill>
                          <a:effectLst/>
                          <a:latin typeface="+mn-lt"/>
                          <a:ea typeface="+mn-ea"/>
                          <a:cs typeface="+mn-cs"/>
                        </a:rPr>
                        <a:t>Select, rotate and manipulate shapes in order to develop spatial reasoning skills.</a:t>
                      </a:r>
                    </a:p>
                    <a:p>
                      <a:pPr marL="171450" lvl="0" indent="-171450">
                        <a:buFont typeface="Arial" panose="020B0604020202020204" pitchFamily="34" charset="0"/>
                        <a:buChar char="•"/>
                      </a:pPr>
                      <a:r>
                        <a:rPr lang="en-GB" sz="1000" kern="1200" dirty="0">
                          <a:solidFill>
                            <a:schemeClr val="dk1"/>
                          </a:solidFill>
                          <a:effectLst/>
                          <a:latin typeface="+mn-lt"/>
                          <a:ea typeface="+mn-ea"/>
                          <a:cs typeface="+mn-cs"/>
                        </a:rPr>
                        <a:t>Compose and decompose shapes so that children recognise a shape can have other shapes within it, just as numbers can.</a:t>
                      </a:r>
                    </a:p>
                    <a:p>
                      <a:pPr marL="171450" lvl="0" indent="-171450">
                        <a:buFont typeface="Arial" panose="020B0604020202020204" pitchFamily="34" charset="0"/>
                        <a:buChar char="•"/>
                      </a:pPr>
                      <a:r>
                        <a:rPr lang="en-GB" sz="1000" kern="1200" dirty="0">
                          <a:solidFill>
                            <a:schemeClr val="dk1"/>
                          </a:solidFill>
                          <a:effectLst/>
                          <a:latin typeface="+mn-lt"/>
                          <a:ea typeface="+mn-ea"/>
                          <a:cs typeface="+mn-cs"/>
                        </a:rPr>
                        <a:t>Continue, copy and create repeating patterns.</a:t>
                      </a:r>
                    </a:p>
                    <a:p>
                      <a:pPr lvl="0"/>
                      <a:endParaRPr lang="en-GB" sz="1000" kern="1200" dirty="0">
                        <a:solidFill>
                          <a:schemeClr val="tx1"/>
                        </a:solidFill>
                        <a:effectLst/>
                        <a:latin typeface="+mn-lt"/>
                        <a:ea typeface="+mn-ea"/>
                        <a:cs typeface="+mn-cs"/>
                      </a:endParaRPr>
                    </a:p>
                    <a:p>
                      <a:pPr marL="171450" lvl="0" indent="-171450">
                        <a:buFont typeface="Arial" panose="020B0604020202020204" pitchFamily="34" charset="0"/>
                        <a:buChar char="•"/>
                      </a:pPr>
                      <a:endParaRPr lang="en-US" sz="1000" kern="1200" dirty="0">
                        <a:solidFill>
                          <a:schemeClr val="dk1"/>
                        </a:solidFill>
                        <a:effectLst/>
                        <a:latin typeface="+mn-lt"/>
                        <a:ea typeface="+mn-ea"/>
                        <a:cs typeface="+mn-cs"/>
                      </a:endParaRPr>
                    </a:p>
                    <a:p>
                      <a:pPr lvl="0"/>
                      <a:endParaRPr lang="en-US" sz="1000" kern="1200" dirty="0">
                        <a:solidFill>
                          <a:schemeClr val="dk1"/>
                        </a:solidFill>
                        <a:effectLst/>
                        <a:latin typeface="+mn-lt"/>
                        <a:ea typeface="+mn-ea"/>
                        <a:cs typeface="+mn-cs"/>
                      </a:endParaRPr>
                    </a:p>
                    <a:p>
                      <a:pPr lvl="0"/>
                      <a:r>
                        <a:rPr lang="en-US" sz="1000" kern="1200" dirty="0">
                          <a:solidFill>
                            <a:schemeClr val="dk1"/>
                          </a:solidFill>
                          <a:effectLst/>
                          <a:latin typeface="+mn-lt"/>
                          <a:ea typeface="+mn-ea"/>
                          <a:cs typeface="+mn-cs"/>
                        </a:rPr>
                        <a:t> </a:t>
                      </a:r>
                    </a:p>
                    <a:p>
                      <a:pPr lvl="0"/>
                      <a:endParaRPr lang="en-GB" sz="1000" kern="1200" dirty="0">
                        <a:solidFill>
                          <a:schemeClr val="dk1"/>
                        </a:solidFill>
                        <a:effectLst/>
                        <a:latin typeface="+mn-lt"/>
                        <a:ea typeface="+mn-ea"/>
                        <a:cs typeface="+mn-cs"/>
                      </a:endParaRPr>
                    </a:p>
                    <a:p>
                      <a:endParaRPr lang="en-GB" dirty="0"/>
                    </a:p>
                  </a:txBody>
                  <a:tcPr>
                    <a:solidFill>
                      <a:schemeClr val="tx2">
                        <a:lumMod val="20000"/>
                        <a:lumOff val="80000"/>
                      </a:schemeClr>
                    </a:solidFill>
                  </a:tcPr>
                </a:tc>
                <a:tc>
                  <a:txBody>
                    <a:bodyPr/>
                    <a:lstStyle/>
                    <a:p>
                      <a:pPr marL="171450" lvl="0" indent="-171450">
                        <a:buFont typeface="Arial" panose="020B0604020202020204" pitchFamily="34" charset="0"/>
                        <a:buChar char="•"/>
                      </a:pPr>
                      <a:r>
                        <a:rPr lang="en-US" sz="1000" kern="1200" dirty="0">
                          <a:solidFill>
                            <a:schemeClr val="dk1"/>
                          </a:solidFill>
                          <a:effectLst/>
                          <a:latin typeface="+mn-lt"/>
                          <a:ea typeface="+mn-ea"/>
                          <a:cs typeface="+mn-cs"/>
                        </a:rPr>
                        <a:t>continue to link counting to cardinality, including using their fingers to represent quantities between 5 and 10</a:t>
                      </a:r>
                    </a:p>
                    <a:p>
                      <a:pPr marL="171450" lvl="0" indent="-171450">
                        <a:buFont typeface="Arial" panose="020B0604020202020204" pitchFamily="34" charset="0"/>
                        <a:buChar char="•"/>
                      </a:pPr>
                      <a:r>
                        <a:rPr lang="en-US" sz="1000" kern="1200" dirty="0">
                          <a:solidFill>
                            <a:schemeClr val="dk1"/>
                          </a:solidFill>
                          <a:effectLst/>
                          <a:latin typeface="+mn-lt"/>
                          <a:ea typeface="+mn-ea"/>
                          <a:cs typeface="+mn-cs"/>
                        </a:rPr>
                        <a:t>order numbers, linking cardinal and ordinal representations of number</a:t>
                      </a:r>
                      <a:endParaRPr lang="en-US" sz="1800" kern="1200" dirty="0">
                        <a:solidFill>
                          <a:schemeClr val="dk1"/>
                        </a:solidFill>
                        <a:effectLst/>
                        <a:latin typeface="+mn-lt"/>
                        <a:ea typeface="+mn-ea"/>
                        <a:cs typeface="+mn-cs"/>
                      </a:endParaRPr>
                    </a:p>
                    <a:p>
                      <a:pPr marL="0" lvl="0" indent="0">
                        <a:buFont typeface="Arial" panose="020B0604020202020204" pitchFamily="34" charset="0"/>
                        <a:buNone/>
                      </a:pPr>
                      <a:endParaRPr lang="en-US" sz="1800" kern="1200" dirty="0">
                        <a:solidFill>
                          <a:schemeClr val="dk1"/>
                        </a:solidFill>
                        <a:effectLst/>
                        <a:latin typeface="+mn-lt"/>
                        <a:ea typeface="+mn-ea"/>
                        <a:cs typeface="+mn-cs"/>
                      </a:endParaRPr>
                    </a:p>
                    <a:p>
                      <a:pPr marL="0" lvl="0" indent="0">
                        <a:buFont typeface="Arial" panose="020B0604020202020204" pitchFamily="34" charset="0"/>
                        <a:buNone/>
                      </a:pPr>
                      <a:r>
                        <a:rPr lang="en-US" sz="1000" b="1" kern="1200" dirty="0">
                          <a:solidFill>
                            <a:schemeClr val="dk1"/>
                          </a:solidFill>
                          <a:effectLst/>
                          <a:latin typeface="+mn-lt"/>
                          <a:ea typeface="+mn-ea"/>
                          <a:cs typeface="+mn-cs"/>
                        </a:rPr>
                        <a:t>                   COMPOSITION</a:t>
                      </a:r>
                    </a:p>
                    <a:p>
                      <a:pPr marL="171450" lvl="0" indent="-171450">
                        <a:buFont typeface="Arial" panose="020B0604020202020204" pitchFamily="34" charset="0"/>
                        <a:buChar char="•"/>
                      </a:pPr>
                      <a:r>
                        <a:rPr lang="en-US" sz="1000" kern="1200" dirty="0">
                          <a:solidFill>
                            <a:schemeClr val="tx1"/>
                          </a:solidFill>
                          <a:effectLst/>
                          <a:latin typeface="+mn-lt"/>
                          <a:ea typeface="+mn-ea"/>
                          <a:cs typeface="+mn-cs"/>
                        </a:rPr>
                        <a:t>continue to explore the composition of 5 and </a:t>
                      </a:r>
                      <a:r>
                        <a:rPr lang="en-US" sz="1000" kern="1200" dirty="0" err="1">
                          <a:solidFill>
                            <a:schemeClr val="tx1"/>
                          </a:solidFill>
                          <a:effectLst/>
                          <a:latin typeface="+mn-lt"/>
                          <a:ea typeface="+mn-ea"/>
                          <a:cs typeface="+mn-cs"/>
                        </a:rPr>
                        <a:t>practise</a:t>
                      </a:r>
                      <a:r>
                        <a:rPr lang="en-US" sz="1000" kern="1200" dirty="0">
                          <a:solidFill>
                            <a:schemeClr val="tx1"/>
                          </a:solidFill>
                          <a:effectLst/>
                          <a:latin typeface="+mn-lt"/>
                          <a:ea typeface="+mn-ea"/>
                          <a:cs typeface="+mn-cs"/>
                        </a:rPr>
                        <a:t> recalling ‘missing’ or ‘hidden’ parts for 5</a:t>
                      </a:r>
                    </a:p>
                    <a:p>
                      <a:pPr marL="171450" lvl="0" indent="-171450">
                        <a:buFont typeface="Arial" panose="020B0604020202020204" pitchFamily="34" charset="0"/>
                        <a:buChar char="•"/>
                      </a:pPr>
                      <a:r>
                        <a:rPr lang="en-US" sz="1000" kern="1200" dirty="0">
                          <a:solidFill>
                            <a:schemeClr val="tx1"/>
                          </a:solidFill>
                          <a:effectLst/>
                          <a:latin typeface="+mn-lt"/>
                          <a:ea typeface="+mn-ea"/>
                          <a:cs typeface="+mn-cs"/>
                        </a:rPr>
                        <a:t>explore the composition of 6, linking this to familiar patterns, including symmetrical patterns</a:t>
                      </a:r>
                      <a:endParaRPr lang="en-GB" sz="1000" kern="1200" dirty="0">
                        <a:solidFill>
                          <a:schemeClr val="tx1"/>
                        </a:solidFill>
                        <a:effectLst/>
                        <a:latin typeface="+mn-lt"/>
                        <a:ea typeface="+mn-ea"/>
                        <a:cs typeface="+mn-cs"/>
                      </a:endParaRPr>
                    </a:p>
                    <a:p>
                      <a:pPr marL="171450" lvl="0" indent="-171450">
                        <a:buFont typeface="Arial" panose="020B0604020202020204" pitchFamily="34" charset="0"/>
                        <a:buChar char="•"/>
                      </a:pPr>
                      <a:r>
                        <a:rPr lang="en-US" sz="1000" kern="1200" dirty="0">
                          <a:solidFill>
                            <a:schemeClr val="tx1"/>
                          </a:solidFill>
                          <a:effectLst/>
                          <a:latin typeface="+mn-lt"/>
                          <a:ea typeface="+mn-ea"/>
                          <a:cs typeface="+mn-cs"/>
                        </a:rPr>
                        <a:t>begin to see that numbers within 10 can be composed of ‘5 and a bit’.</a:t>
                      </a:r>
                    </a:p>
                    <a:p>
                      <a:pPr marL="0" lvl="0" indent="0">
                        <a:buFont typeface="Arial" panose="020B0604020202020204" pitchFamily="34" charset="0"/>
                        <a:buNone/>
                      </a:pPr>
                      <a:r>
                        <a:rPr lang="en-US" sz="1000" kern="1200" dirty="0">
                          <a:solidFill>
                            <a:schemeClr val="tx1"/>
                          </a:solidFill>
                          <a:effectLst/>
                          <a:latin typeface="+mn-lt"/>
                          <a:ea typeface="+mn-ea"/>
                          <a:cs typeface="+mn-cs"/>
                        </a:rPr>
                        <a:t>          </a:t>
                      </a:r>
                    </a:p>
                    <a:p>
                      <a:pPr marL="0" lvl="0" indent="0">
                        <a:buFont typeface="Arial" panose="020B0604020202020204" pitchFamily="34" charset="0"/>
                        <a:buNone/>
                      </a:pPr>
                      <a:r>
                        <a:rPr lang="en-US" sz="1000" b="1" kern="1200" dirty="0">
                          <a:solidFill>
                            <a:schemeClr val="tx1"/>
                          </a:solidFill>
                          <a:effectLst/>
                          <a:latin typeface="+mn-lt"/>
                          <a:ea typeface="+mn-ea"/>
                          <a:cs typeface="+mn-cs"/>
                        </a:rPr>
                        <a:t>                     COMPARISION</a:t>
                      </a:r>
                    </a:p>
                    <a:p>
                      <a:pPr marL="171450" lvl="0" indent="-171450">
                        <a:buFont typeface="Arial" panose="020B0604020202020204" pitchFamily="34" charset="0"/>
                        <a:buChar char="•"/>
                      </a:pPr>
                      <a:r>
                        <a:rPr lang="en-US" sz="1000" kern="1200" dirty="0">
                          <a:solidFill>
                            <a:schemeClr val="tx1"/>
                          </a:solidFill>
                          <a:effectLst/>
                          <a:latin typeface="+mn-lt"/>
                          <a:ea typeface="+mn-ea"/>
                          <a:cs typeface="+mn-cs"/>
                        </a:rPr>
                        <a:t>continue to compare sets using the language of comparison, and play games which involve comparing sets</a:t>
                      </a:r>
                    </a:p>
                    <a:p>
                      <a:pPr marL="171450" lvl="0" indent="-171450">
                        <a:buFont typeface="Arial" panose="020B0604020202020204" pitchFamily="34" charset="0"/>
                        <a:buChar char="•"/>
                      </a:pPr>
                      <a:r>
                        <a:rPr lang="en-US" sz="1000" kern="1200" dirty="0">
                          <a:solidFill>
                            <a:schemeClr val="tx1"/>
                          </a:solidFill>
                          <a:effectLst/>
                          <a:latin typeface="+mn-lt"/>
                          <a:ea typeface="+mn-ea"/>
                          <a:cs typeface="+mn-cs"/>
                        </a:rPr>
                        <a:t>continue to compare sets by matching,</a:t>
                      </a:r>
                    </a:p>
                    <a:p>
                      <a:pPr marL="171450" lvl="0" indent="-171450">
                        <a:buFont typeface="Arial" panose="020B0604020202020204" pitchFamily="34" charset="0"/>
                        <a:buChar char="•"/>
                      </a:pPr>
                      <a:r>
                        <a:rPr lang="en-US" sz="1000" kern="1200" dirty="0">
                          <a:solidFill>
                            <a:schemeClr val="tx1"/>
                          </a:solidFill>
                          <a:effectLst/>
                          <a:latin typeface="+mn-lt"/>
                          <a:ea typeface="+mn-ea"/>
                          <a:cs typeface="+mn-cs"/>
                        </a:rPr>
                        <a:t>identifying when sets are equal</a:t>
                      </a:r>
                    </a:p>
                    <a:p>
                      <a:pPr marL="171450" lvl="0" indent="-171450">
                        <a:buFont typeface="Arial" panose="020B0604020202020204" pitchFamily="34" charset="0"/>
                        <a:buChar char="•"/>
                      </a:pPr>
                      <a:r>
                        <a:rPr lang="en-US" sz="1000" kern="1200" dirty="0">
                          <a:solidFill>
                            <a:schemeClr val="tx1"/>
                          </a:solidFill>
                          <a:effectLst/>
                          <a:latin typeface="+mn-lt"/>
                          <a:ea typeface="+mn-ea"/>
                          <a:cs typeface="+mn-cs"/>
                        </a:rPr>
                        <a:t> explore ways of making unequal sets equal.</a:t>
                      </a:r>
                      <a:endParaRPr lang="en-GB" sz="1000" kern="1200" dirty="0">
                        <a:solidFill>
                          <a:schemeClr val="tx1"/>
                        </a:solidFill>
                        <a:effectLst/>
                        <a:latin typeface="+mn-lt"/>
                        <a:ea typeface="+mn-ea"/>
                        <a:cs typeface="+mn-cs"/>
                      </a:endParaRPr>
                    </a:p>
                    <a:p>
                      <a:pPr marL="0" lvl="0" indent="0">
                        <a:buFont typeface="Arial" panose="020B0604020202020204" pitchFamily="34" charset="0"/>
                        <a:buNone/>
                      </a:pPr>
                      <a:endParaRPr lang="en-GB" sz="1000" b="1" kern="1200" dirty="0">
                        <a:solidFill>
                          <a:schemeClr val="tx1"/>
                        </a:solidFill>
                        <a:effectLst/>
                        <a:latin typeface="+mn-lt"/>
                        <a:ea typeface="+mn-ea"/>
                        <a:cs typeface="+mn-cs"/>
                      </a:endParaRPr>
                    </a:p>
                  </a:txBody>
                  <a:tcPr>
                    <a:solidFill>
                      <a:srgbClr val="FFEFFF"/>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000" b="1" kern="1200" dirty="0">
                          <a:solidFill>
                            <a:schemeClr val="tx1"/>
                          </a:solidFill>
                          <a:effectLst/>
                          <a:latin typeface="+mn-lt"/>
                          <a:ea typeface="+mn-ea"/>
                          <a:cs typeface="+mn-cs"/>
                        </a:rPr>
                        <a:t>            COMPARISION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00" kern="1200" dirty="0">
                          <a:solidFill>
                            <a:schemeClr val="tx1"/>
                          </a:solidFill>
                          <a:effectLst/>
                          <a:latin typeface="+mn-lt"/>
                          <a:ea typeface="+mn-ea"/>
                          <a:cs typeface="+mn-cs"/>
                        </a:rPr>
                        <a:t>compare numbers, reasoning about which is more, using both an understanding of the ‘</a:t>
                      </a:r>
                      <a:r>
                        <a:rPr lang="en-US" sz="1000" kern="1200" dirty="0" err="1">
                          <a:solidFill>
                            <a:schemeClr val="tx1"/>
                          </a:solidFill>
                          <a:effectLst/>
                          <a:latin typeface="+mn-lt"/>
                          <a:ea typeface="+mn-ea"/>
                          <a:cs typeface="+mn-cs"/>
                        </a:rPr>
                        <a:t>howmanyness</a:t>
                      </a:r>
                      <a:r>
                        <a:rPr lang="en-US" sz="1000" kern="1200" dirty="0">
                          <a:solidFill>
                            <a:schemeClr val="tx1"/>
                          </a:solidFill>
                          <a:effectLst/>
                          <a:latin typeface="+mn-lt"/>
                          <a:ea typeface="+mn-ea"/>
                          <a:cs typeface="+mn-cs"/>
                        </a:rPr>
                        <a:t>’ of a number, and its position in the number system.</a:t>
                      </a:r>
                    </a:p>
                    <a:p>
                      <a:pPr marL="0" lvl="0" indent="0">
                        <a:buFont typeface="Arial" panose="020B0604020202020204" pitchFamily="34" charset="0"/>
                        <a:buNone/>
                      </a:pPr>
                      <a:r>
                        <a:rPr lang="en-US" sz="1000" b="1" kern="1200" dirty="0">
                          <a:solidFill>
                            <a:schemeClr val="dk1"/>
                          </a:solidFill>
                          <a:effectLst/>
                          <a:latin typeface="+mn-lt"/>
                          <a:ea typeface="+mn-ea"/>
                          <a:cs typeface="+mn-cs"/>
                        </a:rPr>
                        <a:t>     </a:t>
                      </a:r>
                    </a:p>
                    <a:p>
                      <a:pPr marL="0" lvl="0" indent="0">
                        <a:buFont typeface="Arial" panose="020B0604020202020204" pitchFamily="34" charset="0"/>
                        <a:buNone/>
                      </a:pPr>
                      <a:r>
                        <a:rPr lang="en-US" sz="1000" b="1" kern="1200" dirty="0">
                          <a:solidFill>
                            <a:schemeClr val="dk1"/>
                          </a:solidFill>
                          <a:effectLst/>
                          <a:latin typeface="+mn-lt"/>
                          <a:ea typeface="+mn-ea"/>
                          <a:cs typeface="+mn-cs"/>
                        </a:rPr>
                        <a:t>    SHAPE, SPACE AND</a:t>
                      </a:r>
                    </a:p>
                    <a:p>
                      <a:pPr marL="0" lvl="0" indent="0">
                        <a:buFont typeface="Arial" panose="020B0604020202020204" pitchFamily="34" charset="0"/>
                        <a:buNone/>
                      </a:pPr>
                      <a:r>
                        <a:rPr lang="en-US" sz="1000" b="1" kern="1200" dirty="0">
                          <a:solidFill>
                            <a:schemeClr val="dk1"/>
                          </a:solidFill>
                          <a:effectLst/>
                          <a:latin typeface="+mn-lt"/>
                          <a:ea typeface="+mn-ea"/>
                          <a:cs typeface="+mn-cs"/>
                        </a:rPr>
                        <a:t>              MEASURE</a:t>
                      </a:r>
                    </a:p>
                    <a:p>
                      <a:pPr marL="171450" lvl="0" indent="-171450">
                        <a:buFont typeface="Arial" panose="020B0604020202020204" pitchFamily="34" charset="0"/>
                        <a:buChar char="•"/>
                      </a:pPr>
                      <a:r>
                        <a:rPr lang="en-GB" sz="1000" kern="1200" dirty="0">
                          <a:solidFill>
                            <a:schemeClr val="dk1"/>
                          </a:solidFill>
                          <a:effectLst/>
                          <a:latin typeface="+mn-lt"/>
                          <a:ea typeface="+mn-ea"/>
                          <a:cs typeface="+mn-cs"/>
                        </a:rPr>
                        <a:t>Select, rotate and manipulate shapes in order to develop spatial reasoning skills.</a:t>
                      </a:r>
                    </a:p>
                    <a:p>
                      <a:pPr marL="171450" lvl="0" indent="-171450">
                        <a:buFont typeface="Arial" panose="020B0604020202020204" pitchFamily="34" charset="0"/>
                        <a:buChar char="•"/>
                      </a:pPr>
                      <a:r>
                        <a:rPr lang="en-GB" sz="1000" kern="1200" dirty="0">
                          <a:solidFill>
                            <a:schemeClr val="dk1"/>
                          </a:solidFill>
                          <a:effectLst/>
                          <a:latin typeface="+mn-lt"/>
                          <a:ea typeface="+mn-ea"/>
                          <a:cs typeface="+mn-cs"/>
                        </a:rPr>
                        <a:t>Compose and decompose shapes so that children recognise a shape can have other shapes within it, just as numbers can.</a:t>
                      </a:r>
                    </a:p>
                    <a:p>
                      <a:pPr marL="171450" lvl="0" indent="-171450">
                        <a:buFont typeface="Arial" panose="020B0604020202020204" pitchFamily="34" charset="0"/>
                        <a:buChar char="•"/>
                      </a:pPr>
                      <a:r>
                        <a:rPr lang="en-GB" sz="1000" kern="1200" dirty="0">
                          <a:solidFill>
                            <a:schemeClr val="dk1"/>
                          </a:solidFill>
                          <a:effectLst/>
                          <a:latin typeface="+mn-lt"/>
                          <a:ea typeface="+mn-ea"/>
                          <a:cs typeface="+mn-cs"/>
                        </a:rPr>
                        <a:t>Continue, copy and create repeating patterns.</a:t>
                      </a:r>
                    </a:p>
                    <a:p>
                      <a:pPr marL="171450" lvl="0" indent="-171450">
                        <a:buFont typeface="Arial" panose="020B0604020202020204" pitchFamily="34" charset="0"/>
                        <a:buChar char="•"/>
                      </a:pPr>
                      <a:endParaRPr lang="en-GB" sz="1000" kern="1200" dirty="0">
                        <a:solidFill>
                          <a:schemeClr val="tx1"/>
                        </a:solidFill>
                        <a:effectLst/>
                        <a:latin typeface="+mn-lt"/>
                        <a:ea typeface="+mn-ea"/>
                        <a:cs typeface="+mn-cs"/>
                      </a:endParaRPr>
                    </a:p>
                    <a:p>
                      <a:endParaRPr lang="en-GB" sz="1000" b="1" kern="1200" dirty="0">
                        <a:solidFill>
                          <a:schemeClr val="dk1"/>
                        </a:solidFill>
                        <a:effectLst/>
                        <a:latin typeface="+mn-lt"/>
                        <a:ea typeface="+mn-ea"/>
                        <a:cs typeface="+mn-cs"/>
                      </a:endParaRPr>
                    </a:p>
                  </a:txBody>
                  <a:tcPr>
                    <a:solidFill>
                      <a:srgbClr val="FFEFFF"/>
                    </a:solidFill>
                  </a:tcPr>
                </a:tc>
                <a:tc>
                  <a:txBody>
                    <a:bodyPr/>
                    <a:lstStyle/>
                    <a:p>
                      <a:r>
                        <a:rPr lang="en-US" sz="1000" b="1" kern="1200" dirty="0">
                          <a:solidFill>
                            <a:schemeClr val="dk1"/>
                          </a:solidFill>
                          <a:effectLst/>
                          <a:latin typeface="+mn-lt"/>
                          <a:ea typeface="+mn-ea"/>
                          <a:cs typeface="+mn-cs"/>
                        </a:rPr>
                        <a:t>CARDINALITY, ORDINALITY</a:t>
                      </a:r>
                    </a:p>
                    <a:p>
                      <a:pPr marL="0" lvl="0" indent="0">
                        <a:buFont typeface="Arial" panose="020B0604020202020204" pitchFamily="34" charset="0"/>
                        <a:buNone/>
                      </a:pPr>
                      <a:r>
                        <a:rPr lang="en-US" sz="1000" b="1" kern="1200" dirty="0">
                          <a:solidFill>
                            <a:schemeClr val="dk1"/>
                          </a:solidFill>
                          <a:effectLst/>
                          <a:latin typeface="+mn-lt"/>
                          <a:ea typeface="+mn-ea"/>
                          <a:cs typeface="+mn-cs"/>
                        </a:rPr>
                        <a:t>         AND COUNTING</a:t>
                      </a:r>
                      <a:endParaRPr lang="en-US" sz="1000" kern="1200" dirty="0">
                        <a:solidFill>
                          <a:schemeClr val="tx1"/>
                        </a:solidFill>
                        <a:effectLst/>
                        <a:latin typeface="+mn-lt"/>
                        <a:ea typeface="+mn-ea"/>
                        <a:cs typeface="+mn-cs"/>
                      </a:endParaRPr>
                    </a:p>
                    <a:p>
                      <a:pPr marL="171450" lvl="0" indent="-171450">
                        <a:buFont typeface="Arial" panose="020B0604020202020204" pitchFamily="34" charset="0"/>
                        <a:buChar char="•"/>
                      </a:pPr>
                      <a:r>
                        <a:rPr lang="en-US" sz="1000" kern="1200" dirty="0">
                          <a:solidFill>
                            <a:schemeClr val="tx1"/>
                          </a:solidFill>
                          <a:effectLst/>
                          <a:latin typeface="+mn-lt"/>
                          <a:ea typeface="+mn-ea"/>
                          <a:cs typeface="+mn-cs"/>
                        </a:rPr>
                        <a:t>continue to develop verbal counting to 20 and beyond, including counting from different starting numbers</a:t>
                      </a:r>
                    </a:p>
                    <a:p>
                      <a:pPr marL="171450" lvl="0" indent="-171450">
                        <a:buFont typeface="Arial" panose="020B0604020202020204" pitchFamily="34" charset="0"/>
                        <a:buChar char="•"/>
                      </a:pPr>
                      <a:r>
                        <a:rPr lang="en-US" sz="1000" kern="1200" dirty="0">
                          <a:solidFill>
                            <a:schemeClr val="tx1"/>
                          </a:solidFill>
                          <a:effectLst/>
                          <a:latin typeface="+mn-lt"/>
                          <a:ea typeface="+mn-ea"/>
                          <a:cs typeface="+mn-cs"/>
                        </a:rPr>
                        <a:t>continue to develop confidence and accuracy in both verbal and object counting. </a:t>
                      </a:r>
                    </a:p>
                    <a:p>
                      <a:pPr marL="171450" lvl="0" indent="-171450">
                        <a:buFont typeface="Arial" panose="020B0604020202020204" pitchFamily="34" charset="0"/>
                        <a:buChar char="•"/>
                      </a:pPr>
                      <a:endParaRPr lang="en-US" sz="10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000" b="1" kern="1200" dirty="0">
                          <a:solidFill>
                            <a:schemeClr val="dk1"/>
                          </a:solidFill>
                          <a:effectLst/>
                          <a:latin typeface="+mn-lt"/>
                          <a:ea typeface="+mn-ea"/>
                          <a:cs typeface="+mn-cs"/>
                        </a:rPr>
                        <a:t>           COMPOSITION</a:t>
                      </a:r>
                    </a:p>
                    <a:p>
                      <a:pPr marL="171450" indent="-171450">
                        <a:buFont typeface="Arial" panose="020B0604020202020204" pitchFamily="34" charset="0"/>
                        <a:buChar char="•"/>
                      </a:pPr>
                      <a:r>
                        <a:rPr lang="en-US" sz="1000" kern="1200" dirty="0">
                          <a:solidFill>
                            <a:schemeClr val="tx1"/>
                          </a:solidFill>
                          <a:effectLst/>
                          <a:latin typeface="+mn-lt"/>
                          <a:ea typeface="+mn-ea"/>
                          <a:cs typeface="+mn-cs"/>
                        </a:rPr>
                        <a:t>explore the composition of 10.</a:t>
                      </a:r>
                    </a:p>
                    <a:p>
                      <a:pPr marL="171450" indent="-171450">
                        <a:buFont typeface="Arial" panose="020B0604020202020204" pitchFamily="34" charset="0"/>
                        <a:buChar char="•"/>
                      </a:pPr>
                      <a:endParaRPr lang="en-US" sz="10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000" b="1" kern="1200" dirty="0">
                          <a:solidFill>
                            <a:schemeClr val="dk1"/>
                          </a:solidFill>
                          <a:effectLst/>
                          <a:latin typeface="+mn-lt"/>
                          <a:ea typeface="+mn-ea"/>
                          <a:cs typeface="+mn-cs"/>
                        </a:rPr>
                        <a:t>          COMPARISION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00" kern="1200" dirty="0">
                          <a:solidFill>
                            <a:schemeClr val="tx1"/>
                          </a:solidFill>
                          <a:effectLst/>
                          <a:latin typeface="+mn-lt"/>
                          <a:ea typeface="+mn-ea"/>
                          <a:cs typeface="+mn-cs"/>
                        </a:rPr>
                        <a:t>order sets of objects, linking this to their understanding of the ordinal number system.</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1000" kern="1200" dirty="0">
                        <a:solidFill>
                          <a:schemeClr val="tx1"/>
                        </a:solidFill>
                        <a:effectLst/>
                        <a:latin typeface="+mn-lt"/>
                        <a:ea typeface="+mn-ea"/>
                        <a:cs typeface="+mn-cs"/>
                      </a:endParaRPr>
                    </a:p>
                    <a:p>
                      <a:pPr marL="171450" indent="-171450">
                        <a:buFont typeface="Arial" panose="020B0604020202020204" pitchFamily="34" charset="0"/>
                        <a:buChar char="•"/>
                      </a:pPr>
                      <a:endParaRPr lang="en-US" sz="1000" kern="1200" dirty="0">
                        <a:solidFill>
                          <a:schemeClr val="tx1"/>
                        </a:solidFill>
                        <a:effectLst/>
                        <a:latin typeface="+mn-lt"/>
                        <a:ea typeface="+mn-ea"/>
                        <a:cs typeface="+mn-cs"/>
                      </a:endParaRPr>
                    </a:p>
                    <a:p>
                      <a:pPr marL="171450" indent="-171450">
                        <a:buFont typeface="Arial" panose="020B0604020202020204" pitchFamily="34" charset="0"/>
                        <a:buChar char="•"/>
                      </a:pPr>
                      <a:endParaRPr lang="en-GB" sz="400" kern="1200" dirty="0">
                        <a:solidFill>
                          <a:schemeClr val="tx1"/>
                        </a:solidFill>
                        <a:effectLst/>
                        <a:latin typeface="+mn-lt"/>
                        <a:ea typeface="+mn-ea"/>
                        <a:cs typeface="+mn-cs"/>
                      </a:endParaRPr>
                    </a:p>
                  </a:txBody>
                  <a:tcPr>
                    <a:solidFill>
                      <a:srgbClr val="CCFFFF"/>
                    </a:solidFill>
                  </a:tcPr>
                </a:tc>
                <a:tc>
                  <a:txBody>
                    <a:bodyPr/>
                    <a:lstStyle/>
                    <a:p>
                      <a:endParaRPr lang="en-GB" sz="1000" kern="1200" dirty="0">
                        <a:solidFill>
                          <a:schemeClr val="tx1"/>
                        </a:solidFill>
                        <a:effectLst/>
                        <a:latin typeface="+mn-lt"/>
                        <a:ea typeface="+mn-ea"/>
                        <a:cs typeface="+mn-cs"/>
                      </a:endParaRPr>
                    </a:p>
                  </a:txBody>
                  <a:tcPr>
                    <a:solidFill>
                      <a:srgbClr val="CCFFFF"/>
                    </a:solidFill>
                  </a:tcPr>
                </a:tc>
                <a:extLst>
                  <a:ext uri="{0D108BD9-81ED-4DB2-BD59-A6C34878D82A}">
                    <a16:rowId xmlns:a16="http://schemas.microsoft.com/office/drawing/2014/main" val="151341735"/>
                  </a:ext>
                </a:extLst>
              </a:tr>
            </a:tbl>
          </a:graphicData>
        </a:graphic>
      </p:graphicFrame>
      <p:graphicFrame>
        <p:nvGraphicFramePr>
          <p:cNvPr id="9" name="Table 8">
            <a:extLst>
              <a:ext uri="{FF2B5EF4-FFF2-40B4-BE49-F238E27FC236}">
                <a16:creationId xmlns:a16="http://schemas.microsoft.com/office/drawing/2014/main" id="{329CAE9A-3419-4E79-AD67-C610C6E311F9}"/>
              </a:ext>
            </a:extLst>
          </p:cNvPr>
          <p:cNvGraphicFramePr>
            <a:graphicFrameLocks noGrp="1"/>
          </p:cNvGraphicFramePr>
          <p:nvPr>
            <p:extLst>
              <p:ext uri="{D42A27DB-BD31-4B8C-83A1-F6EECF244321}">
                <p14:modId xmlns:p14="http://schemas.microsoft.com/office/powerpoint/2010/main" val="2153060750"/>
              </p:ext>
            </p:extLst>
          </p:nvPr>
        </p:nvGraphicFramePr>
        <p:xfrm>
          <a:off x="1941095" y="117371"/>
          <a:ext cx="10090483" cy="757272"/>
        </p:xfrm>
        <a:graphic>
          <a:graphicData uri="http://schemas.openxmlformats.org/drawingml/2006/table">
            <a:tbl>
              <a:tblPr firstRow="1" bandRow="1">
                <a:tableStyleId>{5940675A-B579-460E-94D1-54222C63F5DA}</a:tableStyleId>
              </a:tblPr>
              <a:tblGrid>
                <a:gridCol w="1667849">
                  <a:extLst>
                    <a:ext uri="{9D8B030D-6E8A-4147-A177-3AD203B41FA5}">
                      <a16:colId xmlns:a16="http://schemas.microsoft.com/office/drawing/2014/main" val="927765244"/>
                    </a:ext>
                  </a:extLst>
                </a:gridCol>
                <a:gridCol w="2182256">
                  <a:extLst>
                    <a:ext uri="{9D8B030D-6E8A-4147-A177-3AD203B41FA5}">
                      <a16:colId xmlns:a16="http://schemas.microsoft.com/office/drawing/2014/main" val="1373363195"/>
                    </a:ext>
                  </a:extLst>
                </a:gridCol>
                <a:gridCol w="1905000">
                  <a:extLst>
                    <a:ext uri="{9D8B030D-6E8A-4147-A177-3AD203B41FA5}">
                      <a16:colId xmlns:a16="http://schemas.microsoft.com/office/drawing/2014/main" val="2766444581"/>
                    </a:ext>
                  </a:extLst>
                </a:gridCol>
                <a:gridCol w="1335258">
                  <a:extLst>
                    <a:ext uri="{9D8B030D-6E8A-4147-A177-3AD203B41FA5}">
                      <a16:colId xmlns:a16="http://schemas.microsoft.com/office/drawing/2014/main" val="4067259803"/>
                    </a:ext>
                  </a:extLst>
                </a:gridCol>
                <a:gridCol w="1645920">
                  <a:extLst>
                    <a:ext uri="{9D8B030D-6E8A-4147-A177-3AD203B41FA5}">
                      <a16:colId xmlns:a16="http://schemas.microsoft.com/office/drawing/2014/main" val="2663529872"/>
                    </a:ext>
                  </a:extLst>
                </a:gridCol>
                <a:gridCol w="1354200">
                  <a:extLst>
                    <a:ext uri="{9D8B030D-6E8A-4147-A177-3AD203B41FA5}">
                      <a16:colId xmlns:a16="http://schemas.microsoft.com/office/drawing/2014/main" val="146970608"/>
                    </a:ext>
                  </a:extLst>
                </a:gridCol>
              </a:tblGrid>
              <a:tr h="75727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3200" dirty="0"/>
                        <a:t>   </a:t>
                      </a:r>
                      <a:r>
                        <a:rPr lang="en-US" sz="3600" b="1" dirty="0">
                          <a:solidFill>
                            <a:schemeClr val="bg1">
                              <a:lumMod val="50000"/>
                            </a:schemeClr>
                          </a:solidFill>
                          <a:latin typeface="Amatic SC" panose="00000500000000000000" pitchFamily="2" charset="-79"/>
                          <a:cs typeface="Amatic SC" panose="00000500000000000000" pitchFamily="2" charset="-79"/>
                        </a:rPr>
                        <a:t>TERM 1</a:t>
                      </a:r>
                      <a:endParaRPr lang="en-GB" dirty="0"/>
                    </a:p>
                  </a:txBody>
                  <a:tcPr>
                    <a:solidFill>
                      <a:srgbClr val="CCCCFF"/>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800" dirty="0"/>
                        <a:t>     </a:t>
                      </a:r>
                      <a:r>
                        <a:rPr lang="en-US" sz="3600" b="1" dirty="0">
                          <a:solidFill>
                            <a:schemeClr val="bg1">
                              <a:lumMod val="50000"/>
                            </a:schemeClr>
                          </a:solidFill>
                          <a:latin typeface="Amatic SC" panose="00000500000000000000" pitchFamily="2" charset="-79"/>
                          <a:cs typeface="Amatic SC" panose="00000500000000000000" pitchFamily="2" charset="-79"/>
                        </a:rPr>
                        <a:t>TERM 2</a:t>
                      </a:r>
                      <a:endParaRPr lang="en-GB" dirty="0"/>
                    </a:p>
                  </a:txBody>
                  <a:tcPr>
                    <a:solidFill>
                      <a:srgbClr val="CCCCFF"/>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            </a:t>
                      </a:r>
                      <a:r>
                        <a:rPr lang="en-US" sz="3600" b="1" dirty="0">
                          <a:solidFill>
                            <a:schemeClr val="bg1">
                              <a:lumMod val="50000"/>
                            </a:schemeClr>
                          </a:solidFill>
                          <a:latin typeface="Amatic SC" panose="00000500000000000000" pitchFamily="2" charset="-79"/>
                          <a:cs typeface="Amatic SC" panose="00000500000000000000" pitchFamily="2" charset="-79"/>
                        </a:rPr>
                        <a:t>TERM 3</a:t>
                      </a:r>
                      <a:endParaRPr lang="en-GB" dirty="0"/>
                    </a:p>
                  </a:txBody>
                  <a:tcPr>
                    <a:solidFill>
                      <a:srgbClr val="FFEFFF"/>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     </a:t>
                      </a:r>
                      <a:r>
                        <a:rPr lang="en-US" sz="3600" b="1" dirty="0">
                          <a:solidFill>
                            <a:schemeClr val="bg1">
                              <a:lumMod val="50000"/>
                            </a:schemeClr>
                          </a:solidFill>
                          <a:latin typeface="Amatic SC" panose="00000500000000000000" pitchFamily="2" charset="-79"/>
                          <a:cs typeface="Amatic SC" panose="00000500000000000000" pitchFamily="2" charset="-79"/>
                        </a:rPr>
                        <a:t>TERM 4</a:t>
                      </a:r>
                      <a:endParaRPr lang="en-GB" dirty="0"/>
                    </a:p>
                  </a:txBody>
                  <a:tcPr>
                    <a:solidFill>
                      <a:srgbClr val="FFEFFF"/>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3600" b="1" dirty="0"/>
                        <a:t>   </a:t>
                      </a:r>
                      <a:r>
                        <a:rPr lang="en-US" sz="3600" b="1" dirty="0">
                          <a:solidFill>
                            <a:schemeClr val="bg1">
                              <a:lumMod val="50000"/>
                            </a:schemeClr>
                          </a:solidFill>
                          <a:latin typeface="Amatic SC" panose="00000500000000000000" pitchFamily="2" charset="-79"/>
                          <a:cs typeface="Amatic SC" panose="00000500000000000000" pitchFamily="2" charset="-79"/>
                        </a:rPr>
                        <a:t>TERM 5</a:t>
                      </a:r>
                      <a:endParaRPr lang="en-GB" dirty="0"/>
                    </a:p>
                  </a:txBody>
                  <a:tcPr>
                    <a:solidFill>
                      <a:srgbClr val="CCFFFF"/>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     </a:t>
                      </a:r>
                      <a:r>
                        <a:rPr lang="en-US" sz="3600" b="1" dirty="0">
                          <a:solidFill>
                            <a:schemeClr val="bg1">
                              <a:lumMod val="50000"/>
                            </a:schemeClr>
                          </a:solidFill>
                          <a:latin typeface="Amatic SC" panose="00000500000000000000" pitchFamily="2" charset="-79"/>
                          <a:cs typeface="Amatic SC" panose="00000500000000000000" pitchFamily="2" charset="-79"/>
                        </a:rPr>
                        <a:t>TERM 6</a:t>
                      </a:r>
                      <a:endParaRPr lang="en-GB" dirty="0"/>
                    </a:p>
                  </a:txBody>
                  <a:tcPr>
                    <a:solidFill>
                      <a:srgbClr val="CCFFFF"/>
                    </a:solidFill>
                  </a:tcPr>
                </a:tc>
                <a:extLst>
                  <a:ext uri="{0D108BD9-81ED-4DB2-BD59-A6C34878D82A}">
                    <a16:rowId xmlns:a16="http://schemas.microsoft.com/office/drawing/2014/main" val="2606690948"/>
                  </a:ext>
                </a:extLst>
              </a:tr>
            </a:tbl>
          </a:graphicData>
        </a:graphic>
      </p:graphicFrame>
      <p:pic>
        <p:nvPicPr>
          <p:cNvPr id="11" name="Picture 10">
            <a:extLst>
              <a:ext uri="{FF2B5EF4-FFF2-40B4-BE49-F238E27FC236}">
                <a16:creationId xmlns:a16="http://schemas.microsoft.com/office/drawing/2014/main" id="{5937CE32-1A84-4BCA-A4F5-FA51BCCCC90B}"/>
              </a:ext>
            </a:extLst>
          </p:cNvPr>
          <p:cNvPicPr>
            <a:picLocks noChangeAspect="1"/>
          </p:cNvPicPr>
          <p:nvPr/>
        </p:nvPicPr>
        <p:blipFill>
          <a:blip r:embed="rId3"/>
          <a:stretch>
            <a:fillRect/>
          </a:stretch>
        </p:blipFill>
        <p:spPr>
          <a:xfrm>
            <a:off x="857319" y="224397"/>
            <a:ext cx="769462" cy="594374"/>
          </a:xfrm>
          <a:prstGeom prst="rect">
            <a:avLst/>
          </a:prstGeom>
        </p:spPr>
      </p:pic>
    </p:spTree>
    <p:custDataLst>
      <p:tags r:id="rId1"/>
    </p:custDataLst>
    <p:extLst>
      <p:ext uri="{BB962C8B-B14F-4D97-AF65-F5344CB8AC3E}">
        <p14:creationId xmlns:p14="http://schemas.microsoft.com/office/powerpoint/2010/main" val="201337447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panose="00000500000000000000" pitchFamily="2" charset="-79"/>
                <a:cs typeface="Amatic SC" panose="00000500000000000000" pitchFamily="2" charset="-79"/>
              </a:rPr>
              <a:t>Reception Long Term Plan 25-26</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1926043003"/>
              </p:ext>
            </p:extLst>
          </p:nvPr>
        </p:nvGraphicFramePr>
        <p:xfrm>
          <a:off x="228600" y="595720"/>
          <a:ext cx="11827042" cy="6250369"/>
        </p:xfrm>
        <a:graphic>
          <a:graphicData uri="http://schemas.openxmlformats.org/drawingml/2006/table">
            <a:tbl>
              <a:tblPr firstRow="1" bandRow="1">
                <a:tableStyleId>{5C22544A-7EE6-4342-B048-85BDC9FD1C3A}</a:tableStyleId>
              </a:tblPr>
              <a:tblGrid>
                <a:gridCol w="1689577">
                  <a:extLst>
                    <a:ext uri="{9D8B030D-6E8A-4147-A177-3AD203B41FA5}">
                      <a16:colId xmlns:a16="http://schemas.microsoft.com/office/drawing/2014/main" val="385991600"/>
                    </a:ext>
                  </a:extLst>
                </a:gridCol>
                <a:gridCol w="2786170">
                  <a:extLst>
                    <a:ext uri="{9D8B030D-6E8A-4147-A177-3AD203B41FA5}">
                      <a16:colId xmlns:a16="http://schemas.microsoft.com/office/drawing/2014/main" val="2865123548"/>
                    </a:ext>
                  </a:extLst>
                </a:gridCol>
                <a:gridCol w="1576137">
                  <a:extLst>
                    <a:ext uri="{9D8B030D-6E8A-4147-A177-3AD203B41FA5}">
                      <a16:colId xmlns:a16="http://schemas.microsoft.com/office/drawing/2014/main" val="3809529129"/>
                    </a:ext>
                  </a:extLst>
                </a:gridCol>
                <a:gridCol w="1503948">
                  <a:extLst>
                    <a:ext uri="{9D8B030D-6E8A-4147-A177-3AD203B41FA5}">
                      <a16:colId xmlns:a16="http://schemas.microsoft.com/office/drawing/2014/main" val="2528037660"/>
                    </a:ext>
                  </a:extLst>
                </a:gridCol>
                <a:gridCol w="1588168">
                  <a:extLst>
                    <a:ext uri="{9D8B030D-6E8A-4147-A177-3AD203B41FA5}">
                      <a16:colId xmlns:a16="http://schemas.microsoft.com/office/drawing/2014/main" val="2002187167"/>
                    </a:ext>
                  </a:extLst>
                </a:gridCol>
                <a:gridCol w="1491916">
                  <a:extLst>
                    <a:ext uri="{9D8B030D-6E8A-4147-A177-3AD203B41FA5}">
                      <a16:colId xmlns:a16="http://schemas.microsoft.com/office/drawing/2014/main" val="2317581459"/>
                    </a:ext>
                  </a:extLst>
                </a:gridCol>
                <a:gridCol w="1191126">
                  <a:extLst>
                    <a:ext uri="{9D8B030D-6E8A-4147-A177-3AD203B41FA5}">
                      <a16:colId xmlns:a16="http://schemas.microsoft.com/office/drawing/2014/main" val="369426396"/>
                    </a:ext>
                  </a:extLst>
                </a:gridCol>
              </a:tblGrid>
              <a:tr h="447321">
                <a:tc>
                  <a:txBody>
                    <a:bodyPr/>
                    <a:lstStyle/>
                    <a:p>
                      <a:pPr algn="ctr"/>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800" dirty="0">
                          <a:solidFill>
                            <a:schemeClr val="bg1">
                              <a:lumMod val="50000"/>
                            </a:schemeClr>
                          </a:solidFill>
                          <a:latin typeface="Amatic SC" panose="00000500000000000000" pitchFamily="2" charset="-79"/>
                          <a:cs typeface="Amatic SC" panose="00000500000000000000" pitchFamily="2" charset="-79"/>
                        </a:rPr>
                        <a:t>TERM 1</a:t>
                      </a:r>
                      <a:endParaRPr lang="en-GB" sz="2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dirty="0">
                          <a:solidFill>
                            <a:schemeClr val="bg1">
                              <a:lumMod val="50000"/>
                            </a:schemeClr>
                          </a:solidFill>
                          <a:latin typeface="Amatic SC" panose="00000500000000000000" pitchFamily="2" charset="-79"/>
                          <a:cs typeface="Amatic SC" panose="00000500000000000000" pitchFamily="2" charset="-79"/>
                        </a:rPr>
                        <a:t>TERM 2</a:t>
                      </a:r>
                      <a:endParaRPr lang="en-GB" sz="2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2800">
                          <a:solidFill>
                            <a:schemeClr val="bg1">
                              <a:lumMod val="50000"/>
                            </a:schemeClr>
                          </a:solidFill>
                          <a:latin typeface="Amatic SC" panose="00000500000000000000" pitchFamily="2" charset="-79"/>
                          <a:cs typeface="Amatic SC" panose="00000500000000000000" pitchFamily="2" charset="-79"/>
                        </a:rPr>
                        <a:t>TERM 3</a:t>
                      </a:r>
                      <a:endParaRPr lang="en-GB" sz="2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800">
                          <a:solidFill>
                            <a:schemeClr val="bg1">
                              <a:lumMod val="50000"/>
                            </a:schemeClr>
                          </a:solidFill>
                          <a:latin typeface="Amatic SC" panose="00000500000000000000" pitchFamily="2" charset="-79"/>
                          <a:cs typeface="Amatic SC" panose="00000500000000000000" pitchFamily="2" charset="-79"/>
                        </a:rPr>
                        <a:t>TERM 4</a:t>
                      </a:r>
                      <a:endParaRPr lang="en-GB" sz="2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800">
                          <a:solidFill>
                            <a:schemeClr val="bg1">
                              <a:lumMod val="50000"/>
                            </a:schemeClr>
                          </a:solidFill>
                          <a:latin typeface="Amatic SC" panose="00000500000000000000" pitchFamily="2" charset="-79"/>
                          <a:cs typeface="Amatic SC" panose="00000500000000000000" pitchFamily="2" charset="-79"/>
                        </a:rPr>
                        <a:t>TERM 5</a:t>
                      </a:r>
                      <a:endParaRPr lang="en-GB" sz="2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2800">
                          <a:solidFill>
                            <a:schemeClr val="bg1">
                              <a:lumMod val="50000"/>
                            </a:schemeClr>
                          </a:solidFill>
                          <a:latin typeface="Amatic SC" panose="00000500000000000000" pitchFamily="2" charset="-79"/>
                          <a:cs typeface="Amatic SC" panose="00000500000000000000" pitchFamily="2" charset="-79"/>
                        </a:rPr>
                        <a:t>TERM 6</a:t>
                      </a:r>
                      <a:endParaRPr lang="en-GB" sz="2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392639">
                <a:tc>
                  <a:txBody>
                    <a:bodyPr/>
                    <a:lstStyle/>
                    <a:p>
                      <a:pPr algn="ctr"/>
                      <a:r>
                        <a:rPr lang="en-US" sz="2000" b="0" dirty="0">
                          <a:latin typeface="Amatic SC" panose="00000500000000000000" pitchFamily="2" charset="-79"/>
                          <a:cs typeface="Amatic SC" panose="00000500000000000000" pitchFamily="2" charset="-79"/>
                        </a:rPr>
                        <a:t>General Themes </a:t>
                      </a:r>
                      <a:endParaRPr lang="en-GB" sz="20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1800" dirty="0">
                          <a:latin typeface="Amatic SC" panose="00000500000000000000" pitchFamily="2" charset="-79"/>
                          <a:cs typeface="Amatic SC" panose="00000500000000000000" pitchFamily="2" charset="-79"/>
                        </a:rPr>
                        <a:t>ME, MYSELF AND I</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dirty="0">
                          <a:latin typeface="Amatic SC" panose="00000500000000000000" pitchFamily="2" charset="-79"/>
                          <a:cs typeface="Amatic SC" panose="00000500000000000000" pitchFamily="2" charset="-79"/>
                        </a:rPr>
                        <a:t>BEAR NECESSITIES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1800" dirty="0">
                          <a:latin typeface="Amatic SC" panose="00000500000000000000" pitchFamily="2" charset="-79"/>
                          <a:cs typeface="Amatic SC" panose="00000500000000000000" pitchFamily="2" charset="-79"/>
                        </a:rPr>
                        <a:t>TERRIFIC TALEs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800" dirty="0">
                          <a:latin typeface="Amatic SC" panose="00000500000000000000" pitchFamily="2" charset="-79"/>
                          <a:cs typeface="Amatic SC" panose="00000500000000000000" pitchFamily="2" charset="-79"/>
                        </a:rPr>
                        <a:t>AMAZING AUTHORS!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800" dirty="0">
                          <a:latin typeface="Amatic SC" panose="00000500000000000000" pitchFamily="2" charset="-79"/>
                          <a:cs typeface="Amatic SC" panose="00000500000000000000" pitchFamily="2" charset="-79"/>
                        </a:rPr>
                        <a:t>COME OUTSIDE!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dirty="0">
                          <a:latin typeface="Amatic SC" panose="00000500000000000000" pitchFamily="2" charset="-79"/>
                          <a:cs typeface="Amatic SC" panose="00000500000000000000" pitchFamily="2" charset="-79"/>
                        </a:rPr>
                        <a:t>AROUND THE WORLD </a:t>
                      </a:r>
                      <a:endParaRPr lang="en-US" sz="1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573857">
                <a:tc rowSpan="3">
                  <a:txBody>
                    <a:bodyPr/>
                    <a:lstStyle/>
                    <a:p>
                      <a:pPr algn="ctr"/>
                      <a:r>
                        <a:rPr lang="en-US" sz="2400" b="1" dirty="0">
                          <a:latin typeface="Amatic SC" panose="00000500000000000000" pitchFamily="2" charset="-79"/>
                          <a:cs typeface="Amatic SC" panose="00000500000000000000" pitchFamily="2" charset="-79"/>
                        </a:rPr>
                        <a:t>Understanding the world</a:t>
                      </a:r>
                    </a:p>
                    <a:p>
                      <a:pPr algn="ctr"/>
                      <a:r>
                        <a:rPr lang="en-US" sz="2400" b="1" dirty="0">
                          <a:latin typeface="Amatic SC" panose="00000500000000000000" pitchFamily="2" charset="-79"/>
                          <a:cs typeface="Amatic SC" panose="00000500000000000000" pitchFamily="2" charset="-79"/>
                        </a:rPr>
                        <a:t>RE / Festivals </a:t>
                      </a:r>
                    </a:p>
                    <a:p>
                      <a:pPr algn="ctr"/>
                      <a:endParaRPr lang="en-US" sz="2400" b="1" dirty="0">
                        <a:latin typeface="Amatic SC" panose="00000500000000000000" pitchFamily="2" charset="-79"/>
                        <a:cs typeface="Amatic SC" panose="00000500000000000000" pitchFamily="2" charset="-79"/>
                      </a:endParaRPr>
                    </a:p>
                    <a:p>
                      <a:pPr algn="ctr"/>
                      <a:r>
                        <a:rPr lang="en-US" sz="1000" dirty="0"/>
                        <a:t>Our RE Curriculum (Discovery RE) enables children to develop a positive sense of themselves and others and learn how to form positive and respectful relationships. </a:t>
                      </a:r>
                    </a:p>
                    <a:p>
                      <a:pPr algn="ctr"/>
                      <a:endParaRPr lang="en-US" sz="1000" dirty="0"/>
                    </a:p>
                    <a:p>
                      <a:pPr algn="ctr"/>
                      <a:r>
                        <a:rPr lang="en-US" sz="1000" dirty="0"/>
                        <a:t> They will begin to understand and value the differences of individuals and groups within their own community. </a:t>
                      </a:r>
                    </a:p>
                    <a:p>
                      <a:pPr algn="ctr"/>
                      <a:endParaRPr lang="en-US" sz="1000" dirty="0"/>
                    </a:p>
                    <a:p>
                      <a:pPr algn="ctr"/>
                      <a:r>
                        <a:rPr lang="en-US" sz="1000" dirty="0"/>
                        <a:t>Children will have opportunity to develop their emerging moral and cultural awareness.</a:t>
                      </a:r>
                      <a:endParaRPr lang="en-US" sz="10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6">
                  <a:txBody>
                    <a:bodyPr/>
                    <a:lstStyle/>
                    <a:p>
                      <a:pPr algn="ctr"/>
                      <a:r>
                        <a:rPr lang="en-US" sz="800" dirty="0"/>
                        <a:t>Understanding the world involves guiding children to </a:t>
                      </a:r>
                      <a:r>
                        <a:rPr lang="en-US" sz="800" b="1" dirty="0"/>
                        <a:t>make sense of their physical world and their community</a:t>
                      </a:r>
                      <a:r>
                        <a:rPr lang="en-US" sz="800" dirty="0"/>
                        <a:t>. The frequency and range of children’s personal experiences increases their knowledge and sense of the world around them – from visiting parks, libraries and museums to meeting important members of society such as police officers, nurses and firefighters. In addition, listening to a broad selection of stories, non-fiction, rhymes and poems will foster their understanding of our culturally, socially, technologically and ecologically diverse world. As well as building important knowledge, this extends their familiarity with words that support understanding across domains. Enriching and widening children’s vocabulary will support later reading comprehension.</a:t>
                      </a:r>
                      <a:endParaRPr lang="en-US" sz="8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endParaRPr lang="en-GB"/>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hMerge="1">
                  <a:txBody>
                    <a:bodyPr/>
                    <a:lstStyle/>
                    <a:p>
                      <a:endParaRPr lang="en-GB"/>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hMerge="1">
                  <a:txBody>
                    <a:bodyPr/>
                    <a:lstStyle/>
                    <a:p>
                      <a:endParaRPr lang="en-GB"/>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hMerge="1">
                  <a:txBody>
                    <a:bodyPr/>
                    <a:lstStyle/>
                    <a:p>
                      <a:endParaRPr lang="en-GB"/>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hMerge="1">
                  <a:txBody>
                    <a:bodyPr/>
                    <a:lstStyle/>
                    <a:p>
                      <a:pPr algn="ctr"/>
                      <a:endParaRPr lang="en-US" sz="8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extLst>
                  <a:ext uri="{0D108BD9-81ED-4DB2-BD59-A6C34878D82A}">
                    <a16:rowId xmlns:a16="http://schemas.microsoft.com/office/drawing/2014/main" val="879381019"/>
                  </a:ext>
                </a:extLst>
              </a:tr>
              <a:tr h="3830297">
                <a:tc vMerge="1">
                  <a:txBody>
                    <a:bodyPr/>
                    <a:lstStyle/>
                    <a:p>
                      <a:pPr algn="ctr"/>
                      <a:r>
                        <a:rPr lang="en-US" sz="2400" b="1" dirty="0">
                          <a:latin typeface="Amatic SC" panose="00000500000000000000" pitchFamily="2" charset="-79"/>
                          <a:cs typeface="Amatic SC" panose="00000500000000000000" pitchFamily="2" charset="-79"/>
                        </a:rPr>
                        <a:t>Understanding the world</a:t>
                      </a:r>
                    </a:p>
                    <a:p>
                      <a:pPr algn="ctr"/>
                      <a:r>
                        <a:rPr lang="en-US" sz="2400" b="1" dirty="0">
                          <a:latin typeface="Amatic SC" panose="00000500000000000000" pitchFamily="2" charset="-79"/>
                          <a:cs typeface="Amatic SC" panose="00000500000000000000" pitchFamily="2" charset="-79"/>
                        </a:rPr>
                        <a:t>RE / Festivals </a:t>
                      </a:r>
                    </a:p>
                    <a:p>
                      <a:pPr algn="ctr"/>
                      <a:endParaRPr lang="en-US" sz="2400" b="1" dirty="0">
                        <a:latin typeface="Amatic SC" panose="00000500000000000000" pitchFamily="2" charset="-79"/>
                        <a:cs typeface="Amatic SC" panose="00000500000000000000" pitchFamily="2" charset="-79"/>
                      </a:endParaRPr>
                    </a:p>
                    <a:p>
                      <a:pPr algn="ctr"/>
                      <a:r>
                        <a:rPr lang="en-US" sz="800" dirty="0"/>
                        <a:t>Our RE Curriculum enables children to develop a positive sense of themselves and others and learn how to form positive and respectful relationships. </a:t>
                      </a:r>
                    </a:p>
                    <a:p>
                      <a:pPr algn="ctr"/>
                      <a:endParaRPr lang="en-US" sz="800" dirty="0"/>
                    </a:p>
                    <a:p>
                      <a:pPr algn="ctr"/>
                      <a:r>
                        <a:rPr lang="en-US" sz="800" dirty="0"/>
                        <a:t> They will begin to understand and value the differences of individuals and groups within their own community. </a:t>
                      </a:r>
                    </a:p>
                    <a:p>
                      <a:pPr algn="ctr"/>
                      <a:endParaRPr lang="en-US" sz="800" dirty="0"/>
                    </a:p>
                    <a:p>
                      <a:pPr algn="ctr"/>
                      <a:r>
                        <a:rPr lang="en-US" sz="800" dirty="0"/>
                        <a:t>Children will have opportunity to develop their emerging moral and cultural awareness.</a:t>
                      </a:r>
                      <a:endParaRPr lang="en-US" sz="8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171450" indent="-171450">
                        <a:lnSpc>
                          <a:spcPct val="100000"/>
                        </a:lnSpc>
                        <a:spcBef>
                          <a:spcPts val="100"/>
                        </a:spcBef>
                        <a:spcAft>
                          <a:spcPts val="800"/>
                        </a:spcAft>
                        <a:buFont typeface="Courier New" panose="02070309020205020404" pitchFamily="49" charset="0"/>
                        <a:buChar char="o"/>
                      </a:pPr>
                      <a:r>
                        <a:rPr lang="en-GB" sz="700" b="0" dirty="0">
                          <a:solidFill>
                            <a:schemeClr val="tx1"/>
                          </a:solidFill>
                          <a:effectLst/>
                          <a:latin typeface="+mn-lt"/>
                          <a:ea typeface="Calibri" panose="020F0502020204030204" pitchFamily="34" charset="0"/>
                          <a:cs typeface="Amatic SC" panose="00000500000000000000" pitchFamily="2" charset="-79"/>
                        </a:rPr>
                        <a:t>Explore their senses and comment on how these help them make sense of the world around them</a:t>
                      </a:r>
                    </a:p>
                    <a:p>
                      <a:pPr marL="171450" indent="-171450">
                        <a:lnSpc>
                          <a:spcPct val="100000"/>
                        </a:lnSpc>
                        <a:spcBef>
                          <a:spcPts val="100"/>
                        </a:spcBef>
                        <a:spcAft>
                          <a:spcPts val="800"/>
                        </a:spcAft>
                        <a:buFont typeface="Courier New" panose="02070309020205020404" pitchFamily="49" charset="0"/>
                        <a:buChar char="o"/>
                      </a:pPr>
                      <a:r>
                        <a:rPr lang="en-GB" sz="700" b="0" dirty="0">
                          <a:solidFill>
                            <a:schemeClr val="tx1"/>
                          </a:solidFill>
                          <a:effectLst/>
                          <a:latin typeface="+mn-lt"/>
                          <a:ea typeface="Calibri" panose="020F0502020204030204" pitchFamily="34" charset="0"/>
                          <a:cs typeface="Amatic SC" panose="00000500000000000000" pitchFamily="2" charset="-79"/>
                        </a:rPr>
                        <a:t>Identifying their family. Commenting on photos of their family; naming who they can see and of what relation they are to them.</a:t>
                      </a:r>
                      <a:endParaRPr lang="en-GB" sz="100" b="0" dirty="0">
                        <a:solidFill>
                          <a:schemeClr val="tx1"/>
                        </a:solidFill>
                        <a:effectLst/>
                        <a:latin typeface="+mn-lt"/>
                        <a:ea typeface="Calibri" panose="020F0502020204030204" pitchFamily="34" charset="0"/>
                        <a:cs typeface="Amatic SC" panose="00000500000000000000" pitchFamily="2" charset="-79"/>
                      </a:endParaRPr>
                    </a:p>
                    <a:p>
                      <a:pPr marL="171450" indent="-171450">
                        <a:lnSpc>
                          <a:spcPct val="100000"/>
                        </a:lnSpc>
                        <a:spcBef>
                          <a:spcPts val="100"/>
                        </a:spcBef>
                        <a:spcAft>
                          <a:spcPts val="800"/>
                        </a:spcAft>
                        <a:buFont typeface="Courier New" panose="02070309020205020404" pitchFamily="49" charset="0"/>
                        <a:buChar char="o"/>
                      </a:pPr>
                      <a:r>
                        <a:rPr lang="en-GB" sz="700" b="0" dirty="0">
                          <a:solidFill>
                            <a:schemeClr val="tx1"/>
                          </a:solidFill>
                          <a:effectLst/>
                          <a:latin typeface="+mn-lt"/>
                          <a:ea typeface="Calibri" panose="020F0502020204030204" pitchFamily="34" charset="0"/>
                          <a:cs typeface="Amatic SC" panose="00000500000000000000" pitchFamily="2" charset="-79"/>
                        </a:rPr>
                        <a:t> Can talk about what they do with their family and places they have been with their family. Can draw similarities and make comparisons between other families. </a:t>
                      </a:r>
                      <a:r>
                        <a:rPr lang="en-US" sz="700" dirty="0">
                          <a:latin typeface="+mn-lt"/>
                        </a:rPr>
                        <a:t>Name and describe people who are familiar to them. </a:t>
                      </a:r>
                      <a:endParaRPr lang="en-GB" sz="700" b="0" dirty="0">
                        <a:solidFill>
                          <a:schemeClr val="tx1"/>
                        </a:solidFill>
                        <a:effectLst/>
                        <a:latin typeface="+mn-lt"/>
                        <a:ea typeface="Calibri" panose="020F0502020204030204" pitchFamily="34" charset="0"/>
                        <a:cs typeface="Amatic SC" panose="00000500000000000000" pitchFamily="2" charset="-79"/>
                      </a:endParaRPr>
                    </a:p>
                    <a:p>
                      <a:pPr marL="171450" indent="-171450">
                        <a:lnSpc>
                          <a:spcPct val="100000"/>
                        </a:lnSpc>
                        <a:spcBef>
                          <a:spcPts val="100"/>
                        </a:spcBef>
                        <a:spcAft>
                          <a:spcPts val="800"/>
                        </a:spcAft>
                        <a:buFont typeface="Courier New" panose="02070309020205020404" pitchFamily="49" charset="0"/>
                        <a:buChar char="o"/>
                      </a:pPr>
                      <a:r>
                        <a:rPr lang="en-GB" sz="700" b="0" dirty="0">
                          <a:solidFill>
                            <a:schemeClr val="tx1"/>
                          </a:solidFill>
                          <a:effectLst/>
                          <a:latin typeface="+mn-lt"/>
                          <a:ea typeface="Calibri" panose="020F0502020204030204" pitchFamily="34" charset="0"/>
                          <a:cs typeface="Amatic SC" panose="00000500000000000000" pitchFamily="2" charset="-79"/>
                        </a:rPr>
                        <a:t>Read fictional stories about families and start to tell the difference between real and fiction. </a:t>
                      </a:r>
                      <a:r>
                        <a:rPr lang="en-US" sz="700" dirty="0">
                          <a:latin typeface="+mn-lt"/>
                        </a:rPr>
                        <a:t>Talk about members of their immediate family and community.</a:t>
                      </a:r>
                      <a:endParaRPr lang="en-GB" sz="700" b="0" dirty="0">
                        <a:solidFill>
                          <a:schemeClr val="tx1"/>
                        </a:solidFill>
                        <a:effectLst/>
                        <a:latin typeface="+mn-lt"/>
                        <a:cs typeface="Amatic SC" panose="00000500000000000000" pitchFamily="2" charset="-79"/>
                      </a:endParaRPr>
                    </a:p>
                    <a:p>
                      <a:pPr marL="171450" marR="0" lvl="0" indent="-171450" algn="l" defTabSz="914400" rtl="0" eaLnBrk="1" fontAlgn="auto" latinLnBrk="0" hangingPunct="1">
                        <a:lnSpc>
                          <a:spcPct val="100000"/>
                        </a:lnSpc>
                        <a:spcBef>
                          <a:spcPts val="100"/>
                        </a:spcBef>
                        <a:spcAft>
                          <a:spcPts val="800"/>
                        </a:spcAft>
                        <a:buClrTx/>
                        <a:buSzTx/>
                        <a:buFont typeface="Courier New" panose="02070309020205020404" pitchFamily="49" charset="0"/>
                        <a:buChar char="o"/>
                        <a:tabLst/>
                        <a:defRPr/>
                      </a:pPr>
                      <a:r>
                        <a:rPr lang="en-GB" sz="700" b="0" dirty="0">
                          <a:solidFill>
                            <a:schemeClr val="tx1"/>
                          </a:solidFill>
                          <a:effectLst/>
                          <a:latin typeface="+mn-lt"/>
                          <a:ea typeface="Calibri" panose="020F0502020204030204" pitchFamily="34" charset="0"/>
                          <a:cs typeface="Amatic SC" panose="00000500000000000000" pitchFamily="2" charset="-79"/>
                        </a:rPr>
                        <a:t>Navigating around our classroom and outdoor areas. Create treasure hunts to find places/ objects within our learning environment. </a:t>
                      </a:r>
                    </a:p>
                    <a:p>
                      <a:pPr marL="171450" marR="0" lvl="0" indent="-171450" algn="l" defTabSz="914400" rtl="0" eaLnBrk="1" fontAlgn="auto" latinLnBrk="0" hangingPunct="1">
                        <a:lnSpc>
                          <a:spcPct val="100000"/>
                        </a:lnSpc>
                        <a:spcBef>
                          <a:spcPts val="100"/>
                        </a:spcBef>
                        <a:spcAft>
                          <a:spcPts val="800"/>
                        </a:spcAft>
                        <a:buClrTx/>
                        <a:buSzTx/>
                        <a:buFont typeface="Courier New" panose="02070309020205020404" pitchFamily="49" charset="0"/>
                        <a:buChar char="o"/>
                        <a:tabLst/>
                        <a:defRPr/>
                      </a:pPr>
                      <a:r>
                        <a:rPr lang="en-GB" sz="700" b="0" dirty="0">
                          <a:solidFill>
                            <a:schemeClr val="tx1"/>
                          </a:solidFill>
                          <a:effectLst/>
                          <a:latin typeface="+mn-lt"/>
                          <a:ea typeface="Calibri" panose="020F0502020204030204" pitchFamily="34" charset="0"/>
                          <a:cs typeface="Amatic SC" panose="00000500000000000000" pitchFamily="2" charset="-79"/>
                        </a:rPr>
                        <a:t>Encourage them to comment on what their home is like. Show photos of the children’s homes and encourage them to draw comparisons between each other.</a:t>
                      </a:r>
                    </a:p>
                    <a:p>
                      <a:pPr marL="171450" marR="0" lvl="0" indent="-171450" algn="l" defTabSz="914400" rtl="0" eaLnBrk="1" fontAlgn="auto" latinLnBrk="0" hangingPunct="1">
                        <a:lnSpc>
                          <a:spcPct val="100000"/>
                        </a:lnSpc>
                        <a:spcBef>
                          <a:spcPts val="100"/>
                        </a:spcBef>
                        <a:spcAft>
                          <a:spcPts val="800"/>
                        </a:spcAft>
                        <a:buClrTx/>
                        <a:buSzTx/>
                        <a:buFont typeface="Courier New" panose="02070309020205020404" pitchFamily="49" charset="0"/>
                        <a:buChar char="o"/>
                        <a:tabLst/>
                        <a:defRPr/>
                      </a:pPr>
                      <a:r>
                        <a:rPr lang="en-GB" sz="700" b="0" dirty="0">
                          <a:solidFill>
                            <a:schemeClr val="tx1"/>
                          </a:solidFill>
                          <a:effectLst/>
                          <a:latin typeface="+mn-lt"/>
                          <a:ea typeface="Calibri" panose="020F0502020204030204" pitchFamily="34" charset="0"/>
                          <a:cs typeface="Amatic SC" panose="00000500000000000000" pitchFamily="2" charset="-79"/>
                        </a:rPr>
                        <a:t> Look out for children drawing/painting or constructing their homes.</a:t>
                      </a:r>
                    </a:p>
                    <a:p>
                      <a:pPr marL="171450" marR="0" lvl="0" indent="-171450" algn="l" defTabSz="914400" rtl="0" eaLnBrk="1" fontAlgn="auto" latinLnBrk="0" hangingPunct="1">
                        <a:lnSpc>
                          <a:spcPct val="100000"/>
                        </a:lnSpc>
                        <a:spcBef>
                          <a:spcPts val="100"/>
                        </a:spcBef>
                        <a:spcAft>
                          <a:spcPts val="800"/>
                        </a:spcAft>
                        <a:buClrTx/>
                        <a:buSzTx/>
                        <a:buFont typeface="Courier New" panose="02070309020205020404" pitchFamily="49" charset="0"/>
                        <a:buChar char="o"/>
                        <a:tabLst/>
                        <a:defRPr/>
                      </a:pPr>
                      <a:r>
                        <a:rPr lang="en-GB" sz="700" b="0" dirty="0">
                          <a:solidFill>
                            <a:schemeClr val="tx1"/>
                          </a:solidFill>
                          <a:effectLst/>
                          <a:latin typeface="+mn-lt"/>
                          <a:ea typeface="Calibri" panose="020F0502020204030204" pitchFamily="34" charset="0"/>
                          <a:cs typeface="Amatic SC" panose="00000500000000000000" pitchFamily="2" charset="-79"/>
                        </a:rPr>
                        <a:t>Can children talk about their homes and what there is to do near their homes? </a:t>
                      </a:r>
                      <a:r>
                        <a:rPr lang="en-GB" sz="700" b="0" dirty="0" err="1">
                          <a:solidFill>
                            <a:schemeClr val="tx1"/>
                          </a:solidFill>
                          <a:effectLst/>
                          <a:latin typeface="+mn-lt"/>
                          <a:ea typeface="Calibri" panose="020F0502020204030204" pitchFamily="34" charset="0"/>
                          <a:cs typeface="Amatic SC" panose="00000500000000000000" pitchFamily="2" charset="-79"/>
                        </a:rPr>
                        <a:t>Peepo</a:t>
                      </a:r>
                      <a:r>
                        <a:rPr lang="en-GB" sz="700" b="0" dirty="0">
                          <a:solidFill>
                            <a:schemeClr val="tx1"/>
                          </a:solidFill>
                          <a:effectLst/>
                          <a:latin typeface="+mn-lt"/>
                          <a:ea typeface="Calibri" panose="020F0502020204030204" pitchFamily="34" charset="0"/>
                          <a:cs typeface="Amatic SC" panose="00000500000000000000" pitchFamily="2" charset="-79"/>
                        </a:rPr>
                        <a:t> – homes in the past</a:t>
                      </a:r>
                    </a:p>
                    <a:p>
                      <a:pPr marL="171450" indent="-171450">
                        <a:lnSpc>
                          <a:spcPct val="100000"/>
                        </a:lnSpc>
                        <a:spcBef>
                          <a:spcPts val="100"/>
                        </a:spcBef>
                        <a:spcAft>
                          <a:spcPts val="800"/>
                        </a:spcAft>
                        <a:buFont typeface="Courier New" panose="02070309020205020404" pitchFamily="49" charset="0"/>
                        <a:buChar char="o"/>
                      </a:pPr>
                      <a:r>
                        <a:rPr lang="en-GB" sz="700" b="0" dirty="0">
                          <a:solidFill>
                            <a:schemeClr val="tx1"/>
                          </a:solidFill>
                          <a:effectLst/>
                          <a:latin typeface="+mn-lt"/>
                          <a:ea typeface="Calibri" panose="020F0502020204030204" pitchFamily="34" charset="0"/>
                          <a:cs typeface="Amatic SC" panose="00000500000000000000" pitchFamily="2" charset="-79"/>
                        </a:rPr>
                        <a:t>What were schools like long ago?</a:t>
                      </a: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GB" sz="700" b="0" dirty="0">
                          <a:solidFill>
                            <a:schemeClr val="tx1"/>
                          </a:solidFill>
                          <a:effectLst/>
                          <a:latin typeface="+mn-lt"/>
                          <a:ea typeface="Calibri" panose="020F0502020204030204" pitchFamily="34" charset="0"/>
                          <a:cs typeface="Amatic SC" panose="00000500000000000000" pitchFamily="2" charset="-79"/>
                        </a:rPr>
                        <a:t>Introduce children to different occupations. Role of each profession.</a:t>
                      </a: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endParaRPr lang="en-GB" sz="700" b="0" dirty="0">
                        <a:solidFill>
                          <a:schemeClr val="tx1"/>
                        </a:solidFill>
                        <a:effectLst/>
                        <a:latin typeface="+mn-lt"/>
                        <a:ea typeface="Calibri" panose="020F0502020204030204" pitchFamily="34" charset="0"/>
                        <a:cs typeface="Amatic SC" panose="00000500000000000000" pitchFamily="2" charset="-79"/>
                      </a:endParaRP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GB" sz="700" b="0" dirty="0">
                          <a:solidFill>
                            <a:schemeClr val="tx1"/>
                          </a:solidFill>
                          <a:effectLst/>
                          <a:latin typeface="+mn-lt"/>
                          <a:ea typeface="Calibri" panose="020F0502020204030204" pitchFamily="34" charset="0"/>
                          <a:cs typeface="Amatic SC" panose="00000500000000000000" pitchFamily="2" charset="-79"/>
                        </a:rPr>
                        <a:t>Listen out for and make note of children’s discussion between themselves regarding their experience of past birthday celebrations</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171450" indent="-171450">
                        <a:lnSpc>
                          <a:spcPct val="100000"/>
                        </a:lnSpc>
                        <a:spcBef>
                          <a:spcPts val="100"/>
                        </a:spcBef>
                        <a:spcAft>
                          <a:spcPts val="800"/>
                        </a:spcAft>
                        <a:buFont typeface="Courier New" panose="02070309020205020404" pitchFamily="49" charset="0"/>
                        <a:buChar char="o"/>
                      </a:pPr>
                      <a:r>
                        <a:rPr lang="en-GB" sz="700" b="0" dirty="0">
                          <a:solidFill>
                            <a:schemeClr val="tx1"/>
                          </a:solidFill>
                          <a:effectLst/>
                          <a:latin typeface="+mn-lt"/>
                          <a:ea typeface="Calibri" panose="020F0502020204030204" pitchFamily="34" charset="0"/>
                          <a:cs typeface="Amatic SC" panose="00000500000000000000" pitchFamily="2" charset="-79"/>
                        </a:rPr>
                        <a:t>Can talk about what they have done with their families during Christmas’ in the past.  </a:t>
                      </a:r>
                    </a:p>
                    <a:p>
                      <a:pPr marL="171450" indent="-171450">
                        <a:lnSpc>
                          <a:spcPct val="100000"/>
                        </a:lnSpc>
                        <a:spcBef>
                          <a:spcPts val="100"/>
                        </a:spcBef>
                        <a:spcAft>
                          <a:spcPts val="800"/>
                        </a:spcAft>
                        <a:buFont typeface="Courier New" panose="02070309020205020404" pitchFamily="49" charset="0"/>
                        <a:buChar char="o"/>
                      </a:pPr>
                      <a:r>
                        <a:rPr lang="en-GB" sz="700" b="0" dirty="0">
                          <a:solidFill>
                            <a:schemeClr val="tx1"/>
                          </a:solidFill>
                          <a:effectLst/>
                          <a:latin typeface="+mn-lt"/>
                          <a:ea typeface="Calibri" panose="020F0502020204030204" pitchFamily="34" charset="0"/>
                          <a:cs typeface="Amatic SC" panose="00000500000000000000" pitchFamily="2" charset="-79"/>
                        </a:rPr>
                        <a:t>Show photos of how Christmas used to be celebrated in the past.  Use world maps to show children where some stories are based. Use the Jolly Postman to draw information from a map and begin to understand why maps are so important to postmen.</a:t>
                      </a:r>
                    </a:p>
                    <a:p>
                      <a:pPr marL="171450" indent="-171450">
                        <a:lnSpc>
                          <a:spcPct val="100000"/>
                        </a:lnSpc>
                        <a:spcBef>
                          <a:spcPts val="100"/>
                        </a:spcBef>
                        <a:spcAft>
                          <a:spcPts val="800"/>
                        </a:spcAft>
                        <a:buFont typeface="Courier New" panose="02070309020205020404" pitchFamily="49" charset="0"/>
                        <a:buChar char="o"/>
                      </a:pPr>
                      <a:r>
                        <a:rPr lang="en-GB" sz="700" b="0" dirty="0">
                          <a:solidFill>
                            <a:schemeClr val="tx1"/>
                          </a:solidFill>
                          <a:effectLst/>
                          <a:latin typeface="+mn-lt"/>
                          <a:ea typeface="Calibri" panose="020F0502020204030204" pitchFamily="34" charset="0"/>
                          <a:cs typeface="Amatic SC" panose="00000500000000000000" pitchFamily="2" charset="-79"/>
                        </a:rPr>
                        <a:t>Use bee-bots on simple maps, Bear Hunt. Encourage the children to use navigational language</a:t>
                      </a:r>
                    </a:p>
                    <a:p>
                      <a:pPr marL="171450" marR="0" lvl="0" indent="-171450" algn="l" defTabSz="914400" rtl="0" eaLnBrk="1" fontAlgn="auto" latinLnBrk="0" hangingPunct="1">
                        <a:lnSpc>
                          <a:spcPct val="100000"/>
                        </a:lnSpc>
                        <a:spcBef>
                          <a:spcPts val="100"/>
                        </a:spcBef>
                        <a:spcAft>
                          <a:spcPts val="800"/>
                        </a:spcAft>
                        <a:buClrTx/>
                        <a:buSzTx/>
                        <a:buFont typeface="Courier New" panose="02070309020205020404" pitchFamily="49" charset="0"/>
                        <a:buChar char="o"/>
                        <a:tabLst/>
                        <a:defRPr/>
                      </a:pPr>
                      <a:r>
                        <a:rPr lang="en-GB" sz="700" b="0" dirty="0">
                          <a:solidFill>
                            <a:schemeClr val="tx1"/>
                          </a:solidFill>
                          <a:effectLst/>
                          <a:latin typeface="+mn-lt"/>
                          <a:ea typeface="Calibri" panose="020F0502020204030204" pitchFamily="34" charset="0"/>
                          <a:cs typeface="Amatic SC" panose="00000500000000000000" pitchFamily="2" charset="-79"/>
                        </a:rPr>
                        <a:t>To introduce children to a range of fictional characters and creatures from stories and to begin to differentiate these characters from real people in their lives.</a:t>
                      </a:r>
                    </a:p>
                    <a:p>
                      <a:pPr marL="171450" marR="0" lvl="0" indent="-171450" algn="l" defTabSz="914400" rtl="0" eaLnBrk="1" fontAlgn="auto" latinLnBrk="0" hangingPunct="1">
                        <a:lnSpc>
                          <a:spcPct val="100000"/>
                        </a:lnSpc>
                        <a:spcBef>
                          <a:spcPts val="100"/>
                        </a:spcBef>
                        <a:spcAft>
                          <a:spcPts val="800"/>
                        </a:spcAft>
                        <a:buClrTx/>
                        <a:buSzTx/>
                        <a:buFont typeface="Courier New" panose="02070309020205020404" pitchFamily="49" charset="0"/>
                        <a:buChar char="o"/>
                        <a:tabLst/>
                        <a:defRPr/>
                      </a:pPr>
                      <a:r>
                        <a:rPr lang="en-US" sz="700" dirty="0">
                          <a:solidFill>
                            <a:schemeClr val="tx1"/>
                          </a:solidFill>
                          <a:latin typeface="+mn-lt"/>
                        </a:rPr>
                        <a:t>Nocturnal Animals Making sense of different environments and habitats. </a:t>
                      </a:r>
                      <a:r>
                        <a:rPr lang="en-GB" sz="700" b="0" dirty="0">
                          <a:solidFill>
                            <a:schemeClr val="tx1"/>
                          </a:solidFill>
                          <a:effectLst/>
                          <a:latin typeface="+mn-lt"/>
                          <a:ea typeface="Calibri" panose="020F0502020204030204" pitchFamily="34" charset="0"/>
                          <a:cs typeface="Amatic SC" panose="00000500000000000000" pitchFamily="2" charset="-79"/>
                        </a:rPr>
                        <a:t>Explore bears and their habitats and hibernation</a:t>
                      </a:r>
                    </a:p>
                    <a:p>
                      <a:pPr marL="171450" marR="0" lvl="0" indent="-171450" algn="l" defTabSz="914400" rtl="0" eaLnBrk="1" fontAlgn="auto" latinLnBrk="0" hangingPunct="1">
                        <a:lnSpc>
                          <a:spcPct val="100000"/>
                        </a:lnSpc>
                        <a:spcBef>
                          <a:spcPts val="100"/>
                        </a:spcBef>
                        <a:spcAft>
                          <a:spcPts val="800"/>
                        </a:spcAft>
                        <a:buClrTx/>
                        <a:buSzTx/>
                        <a:buFont typeface="Courier New" panose="02070309020205020404" pitchFamily="49" charset="0"/>
                        <a:buChar char="o"/>
                        <a:tabLst/>
                        <a:defRPr/>
                      </a:pPr>
                      <a:r>
                        <a:rPr lang="en-GB" sz="700" b="0" dirty="0">
                          <a:solidFill>
                            <a:schemeClr val="tx1"/>
                          </a:solidFill>
                          <a:effectLst/>
                          <a:latin typeface="+mn-lt"/>
                          <a:ea typeface="Calibri" panose="020F0502020204030204" pitchFamily="34" charset="0"/>
                          <a:cs typeface="Amatic SC" panose="00000500000000000000" pitchFamily="2" charset="-79"/>
                        </a:rPr>
                        <a:t> Investigate light and dark/shadows, moon, sun</a:t>
                      </a:r>
                    </a:p>
                    <a:p>
                      <a:pPr marL="171450" marR="0" lvl="0" indent="-171450" algn="l" defTabSz="914400" rtl="0" eaLnBrk="1" fontAlgn="auto" latinLnBrk="0" hangingPunct="1">
                        <a:lnSpc>
                          <a:spcPct val="100000"/>
                        </a:lnSpc>
                        <a:spcBef>
                          <a:spcPts val="100"/>
                        </a:spcBef>
                        <a:spcAft>
                          <a:spcPts val="800"/>
                        </a:spcAft>
                        <a:buClrTx/>
                        <a:buSzTx/>
                        <a:buFont typeface="Courier New" panose="02070309020205020404" pitchFamily="49" charset="0"/>
                        <a:buChar char="o"/>
                        <a:tabLst/>
                        <a:defRPr/>
                      </a:pPr>
                      <a:r>
                        <a:rPr lang="en-GB" sz="700" b="0" dirty="0">
                          <a:solidFill>
                            <a:schemeClr val="tx1"/>
                          </a:solidFill>
                          <a:effectLst/>
                          <a:latin typeface="+mn-lt"/>
                          <a:ea typeface="Calibri" panose="020F0502020204030204" pitchFamily="34" charset="0"/>
                          <a:cs typeface="Amatic SC" panose="00000500000000000000" pitchFamily="2" charset="-79"/>
                        </a:rPr>
                        <a:t>Introduce the children to NASA and America and significant figures who have been to space and begin to understand that these events happened before they were born.</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rgbClr val="E6E5FB"/>
                    </a:solidFill>
                  </a:tcPr>
                </a:tc>
                <a:tc>
                  <a:txBody>
                    <a:bodyPr/>
                    <a:lstStyle/>
                    <a:p>
                      <a:pPr marL="171450" indent="-171450">
                        <a:lnSpc>
                          <a:spcPct val="100000"/>
                        </a:lnSpc>
                        <a:spcBef>
                          <a:spcPts val="100"/>
                        </a:spcBef>
                        <a:spcAft>
                          <a:spcPts val="800"/>
                        </a:spcAft>
                        <a:buFont typeface="Courier New" panose="02070309020205020404" pitchFamily="49" charset="0"/>
                        <a:buChar char="o"/>
                      </a:pPr>
                      <a:r>
                        <a:rPr lang="en-GB" sz="700" b="0" dirty="0">
                          <a:solidFill>
                            <a:schemeClr val="tx1"/>
                          </a:solidFill>
                          <a:effectLst/>
                          <a:latin typeface="+mn-lt"/>
                          <a:ea typeface="Calibri" panose="020F0502020204030204" pitchFamily="34" charset="0"/>
                          <a:cs typeface="Amatic SC" panose="00000500000000000000" pitchFamily="2" charset="-79"/>
                        </a:rPr>
                        <a:t>Listening to stories and placing events in chronological order. </a:t>
                      </a:r>
                    </a:p>
                    <a:p>
                      <a:pPr marL="171450" indent="-171450">
                        <a:lnSpc>
                          <a:spcPct val="100000"/>
                        </a:lnSpc>
                        <a:spcBef>
                          <a:spcPts val="100"/>
                        </a:spcBef>
                        <a:spcAft>
                          <a:spcPts val="800"/>
                        </a:spcAft>
                        <a:buFont typeface="Courier New" panose="02070309020205020404" pitchFamily="49" charset="0"/>
                        <a:buChar char="o"/>
                      </a:pPr>
                      <a:r>
                        <a:rPr lang="en-GB" sz="700" b="0" dirty="0">
                          <a:solidFill>
                            <a:schemeClr val="tx1"/>
                          </a:solidFill>
                          <a:effectLst/>
                          <a:latin typeface="+mn-lt"/>
                          <a:ea typeface="Calibri" panose="020F0502020204030204" pitchFamily="34" charset="0"/>
                          <a:cs typeface="Amatic SC" panose="00000500000000000000" pitchFamily="2" charset="-79"/>
                        </a:rPr>
                        <a:t>Share different cultures versions of famous fairy tales</a:t>
                      </a:r>
                    </a:p>
                    <a:p>
                      <a:pPr marL="171450" indent="-171450">
                        <a:lnSpc>
                          <a:spcPct val="100000"/>
                        </a:lnSpc>
                        <a:spcBef>
                          <a:spcPts val="100"/>
                        </a:spcBef>
                        <a:spcAft>
                          <a:spcPts val="800"/>
                        </a:spcAft>
                        <a:buFont typeface="Courier New" panose="02070309020205020404" pitchFamily="49" charset="0"/>
                        <a:buChar char="o"/>
                      </a:pPr>
                      <a:r>
                        <a:rPr lang="en-GB" sz="700" b="0" dirty="0">
                          <a:solidFill>
                            <a:schemeClr val="tx1"/>
                          </a:solidFill>
                          <a:effectLst/>
                          <a:latin typeface="+mn-lt"/>
                          <a:ea typeface="Calibri" panose="020F0502020204030204" pitchFamily="34" charset="0"/>
                          <a:cs typeface="Amatic SC" panose="00000500000000000000" pitchFamily="2" charset="-79"/>
                        </a:rPr>
                        <a:t> Investigate what happens when the gingerbread man falls into hot and cold water – predicting, explaining</a:t>
                      </a:r>
                    </a:p>
                    <a:p>
                      <a:pPr marL="171450" indent="-171450">
                        <a:lnSpc>
                          <a:spcPct val="100000"/>
                        </a:lnSpc>
                        <a:spcBef>
                          <a:spcPts val="100"/>
                        </a:spcBef>
                        <a:spcAft>
                          <a:spcPts val="800"/>
                        </a:spcAft>
                        <a:buFont typeface="Courier New" panose="02070309020205020404" pitchFamily="49" charset="0"/>
                        <a:buChar char="o"/>
                      </a:pPr>
                      <a:r>
                        <a:rPr lang="en-GB" sz="700" b="0" dirty="0">
                          <a:solidFill>
                            <a:schemeClr val="tx1"/>
                          </a:solidFill>
                          <a:effectLst/>
                          <a:latin typeface="+mn-lt"/>
                          <a:ea typeface="Calibri" panose="020F0502020204030204" pitchFamily="34" charset="0"/>
                          <a:cs typeface="Amatic SC" panose="00000500000000000000" pitchFamily="2" charset="-79"/>
                        </a:rPr>
                        <a:t>Examine different footwear. Look at the materials used to make the footwear. Are they suitable. Link to purpose and weather.</a:t>
                      </a:r>
                    </a:p>
                    <a:p>
                      <a:pPr marL="171450" marR="0" lvl="0" indent="-171450" algn="l" defTabSz="914400" rtl="0" eaLnBrk="1" fontAlgn="auto" latinLnBrk="0" hangingPunct="1">
                        <a:lnSpc>
                          <a:spcPct val="100000"/>
                        </a:lnSpc>
                        <a:spcBef>
                          <a:spcPts val="100"/>
                        </a:spcBef>
                        <a:spcAft>
                          <a:spcPts val="800"/>
                        </a:spcAft>
                        <a:buClrTx/>
                        <a:buSzTx/>
                        <a:buFont typeface="Courier New" panose="02070309020205020404" pitchFamily="49" charset="0"/>
                        <a:buChar char="o"/>
                        <a:tabLst/>
                        <a:defRPr/>
                      </a:pPr>
                      <a:r>
                        <a:rPr lang="en-US" sz="700" dirty="0">
                          <a:latin typeface="+mn-lt"/>
                        </a:rPr>
                        <a:t>Materials: Floating / Sinking – boat building Metallic / non-metallic objects. Foil boats</a:t>
                      </a:r>
                    </a:p>
                    <a:p>
                      <a:pPr marL="171450" marR="0" lvl="0" indent="-171450" algn="l" defTabSz="914400" rtl="0" eaLnBrk="1" fontAlgn="auto" latinLnBrk="0" hangingPunct="1">
                        <a:lnSpc>
                          <a:spcPct val="100000"/>
                        </a:lnSpc>
                        <a:spcBef>
                          <a:spcPts val="100"/>
                        </a:spcBef>
                        <a:spcAft>
                          <a:spcPts val="800"/>
                        </a:spcAft>
                        <a:buClrTx/>
                        <a:buSzTx/>
                        <a:buFont typeface="Courier New" panose="02070309020205020404" pitchFamily="49" charset="0"/>
                        <a:buChar char="o"/>
                        <a:tabLst/>
                        <a:defRPr/>
                      </a:pPr>
                      <a:r>
                        <a:rPr lang="en-US" sz="700" dirty="0">
                          <a:latin typeface="+mn-lt"/>
                        </a:rPr>
                        <a:t>Materials, bricks, sticks and straw testing using hairdryer.</a:t>
                      </a:r>
                    </a:p>
                    <a:p>
                      <a:pPr marL="171450" marR="0" lvl="0" indent="-171450" algn="l" defTabSz="914400" rtl="0" eaLnBrk="1" fontAlgn="auto" latinLnBrk="0" hangingPunct="1">
                        <a:lnSpc>
                          <a:spcPct val="100000"/>
                        </a:lnSpc>
                        <a:spcBef>
                          <a:spcPts val="100"/>
                        </a:spcBef>
                        <a:spcAft>
                          <a:spcPts val="800"/>
                        </a:spcAft>
                        <a:buClrTx/>
                        <a:buSzTx/>
                        <a:buFont typeface="Courier New" panose="02070309020205020404" pitchFamily="49" charset="0"/>
                        <a:buChar char="o"/>
                        <a:tabLst/>
                        <a:defRPr/>
                      </a:pPr>
                      <a:r>
                        <a:rPr lang="en-US" sz="700" dirty="0">
                          <a:latin typeface="+mn-lt"/>
                        </a:rPr>
                        <a:t>Learn about Chinese New Year and customs associated with it. </a:t>
                      </a: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US" sz="700" dirty="0"/>
                        <a:t>Use images, video clips, shared texts and other resources to bring the wider world into the classroom. Listen to what children say about what they see.</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rgbClr val="FFEFFF"/>
                    </a:solidFill>
                  </a:tcPr>
                </a:tc>
                <a:tc>
                  <a:txBody>
                    <a:bodyPr/>
                    <a:lstStyle/>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GB" sz="700" b="0" dirty="0">
                          <a:solidFill>
                            <a:schemeClr val="tx1"/>
                          </a:solidFill>
                          <a:effectLst/>
                          <a:latin typeface="+mn-lt"/>
                          <a:ea typeface="Calibri" panose="020F0502020204030204" pitchFamily="34" charset="0"/>
                          <a:cs typeface="Amatic SC" panose="00000500000000000000" pitchFamily="2" charset="-79"/>
                        </a:rPr>
                        <a:t>Introduce the children to recycling and how it can take care of our world. Look at what rubbish can do to our environment and animals. </a:t>
                      </a:r>
                      <a:r>
                        <a:rPr lang="en-US" sz="700" dirty="0"/>
                        <a:t>Create opportunities to discuss how we care for the natural world around us.</a:t>
                      </a: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endParaRPr lang="en-GB" sz="700" b="0" dirty="0">
                        <a:solidFill>
                          <a:schemeClr val="tx1"/>
                        </a:solidFill>
                        <a:effectLst/>
                        <a:latin typeface="+mn-lt"/>
                        <a:ea typeface="Calibri" panose="020F0502020204030204" pitchFamily="34" charset="0"/>
                        <a:cs typeface="Amatic SC" panose="00000500000000000000" pitchFamily="2" charset="-79"/>
                      </a:endParaRP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GB" sz="700" b="0" dirty="0">
                          <a:solidFill>
                            <a:schemeClr val="tx1"/>
                          </a:solidFill>
                          <a:effectLst/>
                          <a:latin typeface="+mn-lt"/>
                          <a:ea typeface="Calibri" panose="020F0502020204030204" pitchFamily="34" charset="0"/>
                          <a:cs typeface="Amatic SC" panose="00000500000000000000" pitchFamily="2" charset="-79"/>
                        </a:rPr>
                        <a:t>Can children make comments on the weather, </a:t>
                      </a:r>
                      <a:endParaRPr lang="en-US" sz="700" dirty="0"/>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US" sz="700" dirty="0"/>
                        <a:t>Weather station - rain</a:t>
                      </a: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GB" sz="700" b="0" dirty="0">
                          <a:solidFill>
                            <a:schemeClr val="tx1"/>
                          </a:solidFill>
                          <a:effectLst/>
                          <a:latin typeface="+mn-lt"/>
                          <a:ea typeface="Calibri" panose="020F0502020204030204" pitchFamily="34" charset="0"/>
                          <a:cs typeface="Amatic SC" panose="00000500000000000000" pitchFamily="2" charset="-79"/>
                        </a:rPr>
                        <a:t>culture, clothing, housing. </a:t>
                      </a: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endParaRPr lang="en-GB" sz="700" b="0" dirty="0">
                        <a:solidFill>
                          <a:schemeClr val="tx1"/>
                        </a:solidFill>
                        <a:effectLst/>
                        <a:latin typeface="+mn-lt"/>
                        <a:ea typeface="Calibri" panose="020F0502020204030204" pitchFamily="34" charset="0"/>
                        <a:cs typeface="Amatic SC" panose="00000500000000000000" pitchFamily="2" charset="-79"/>
                      </a:endParaRP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US" sz="700" dirty="0">
                          <a:latin typeface="+mn-lt"/>
                        </a:rPr>
                        <a:t>Change in living things – Changes in the leaves, weather, seasons,</a:t>
                      </a: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endParaRPr lang="en-US" sz="700" dirty="0">
                        <a:latin typeface="+mn-lt"/>
                      </a:endParaRP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GB" sz="700" b="0" dirty="0">
                          <a:solidFill>
                            <a:schemeClr val="tx1"/>
                          </a:solidFill>
                          <a:effectLst/>
                          <a:latin typeface="+mn-lt"/>
                          <a:ea typeface="Calibri" panose="020F0502020204030204" pitchFamily="34" charset="0"/>
                          <a:cs typeface="Amatic SC" panose="00000500000000000000" pitchFamily="2" charset="-79"/>
                        </a:rPr>
                        <a:t>Explore the world around us and see how it changes as we enter Spring. </a:t>
                      </a:r>
                      <a:r>
                        <a:rPr lang="en-US" sz="700" dirty="0"/>
                        <a:t>Provide opportunities for children to note and record the weather.</a:t>
                      </a:r>
                      <a:r>
                        <a:rPr lang="en-GB" sz="700" b="0" dirty="0">
                          <a:solidFill>
                            <a:schemeClr val="tx1"/>
                          </a:solidFill>
                          <a:effectLst/>
                          <a:latin typeface="+mn-lt"/>
                          <a:ea typeface="Calibri" panose="020F0502020204030204" pitchFamily="34" charset="0"/>
                          <a:cs typeface="Amatic SC" panose="00000500000000000000" pitchFamily="2" charset="-79"/>
                        </a:rPr>
                        <a:t> </a:t>
                      </a: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endParaRPr lang="en-GB" sz="700" b="0" dirty="0">
                        <a:solidFill>
                          <a:schemeClr val="tx1"/>
                        </a:solidFill>
                        <a:effectLst/>
                        <a:latin typeface="+mn-lt"/>
                        <a:ea typeface="Calibri" panose="020F0502020204030204" pitchFamily="34" charset="0"/>
                        <a:cs typeface="Amatic SC" panose="00000500000000000000" pitchFamily="2" charset="-79"/>
                      </a:endParaRP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US" sz="700" dirty="0">
                          <a:latin typeface="+mn-lt"/>
                        </a:rPr>
                        <a:t>Draw children’s attention to the immediate environment, introducing and modelling new vocabulary where appropriate. </a:t>
                      </a: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endParaRPr lang="en-US" sz="700" dirty="0">
                        <a:latin typeface="+mn-lt"/>
                      </a:endParaRP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US" sz="700" dirty="0"/>
                        <a:t>Encourage interactions with the outdoors to foster curiosity and give children freedom to touch, smell and hear the natural world around them during hands-on experiences. </a:t>
                      </a: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US" sz="700" dirty="0"/>
                        <a:t>Discuss the roles of people in society – discuss family roles</a:t>
                      </a:r>
                      <a:endParaRPr lang="en-GB" dirty="0"/>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rgbClr val="FFEFFF"/>
                    </a:solidFill>
                  </a:tcPr>
                </a:tc>
                <a:tc>
                  <a:txBody>
                    <a:bodyPr/>
                    <a:lstStyle/>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US" sz="700" dirty="0"/>
                        <a:t>Listen to children describing and commenting on things they have seen whilst outside, including plants and animals. </a:t>
                      </a: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GB" sz="700" dirty="0">
                          <a:latin typeface="+mn-lt"/>
                        </a:rPr>
                        <a:t>Building a ‘Bug Hotel’ </a:t>
                      </a: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endParaRPr lang="en-GB" sz="700" dirty="0">
                        <a:latin typeface="+mn-lt"/>
                      </a:endParaRP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US" sz="700" dirty="0"/>
                        <a:t>Look for children incorporating their understanding of the seasons and weather in their play.</a:t>
                      </a: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endParaRPr lang="en-GB" sz="700" b="0" dirty="0">
                        <a:solidFill>
                          <a:schemeClr val="tx1"/>
                        </a:solidFill>
                        <a:effectLst/>
                        <a:latin typeface="+mn-lt"/>
                        <a:ea typeface="Calibri" panose="020F0502020204030204" pitchFamily="34" charset="0"/>
                        <a:cs typeface="Amatic SC" panose="00000500000000000000" pitchFamily="2" charset="-79"/>
                      </a:endParaRP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US" sz="700" dirty="0">
                          <a:latin typeface="+mn-lt"/>
                        </a:rPr>
                        <a:t>Environments – Features of local environment Maps of local area Comparing places on Google Earth – how are they similar/different?</a:t>
                      </a: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endParaRPr lang="en-US" sz="700" dirty="0">
                        <a:latin typeface="+mn-lt"/>
                      </a:endParaRP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US" sz="700" b="0" dirty="0">
                          <a:solidFill>
                            <a:schemeClr val="tx1"/>
                          </a:solidFill>
                          <a:effectLst/>
                          <a:latin typeface="+mn-lt"/>
                          <a:ea typeface="Calibri" panose="020F0502020204030204" pitchFamily="34" charset="0"/>
                          <a:cs typeface="Amatic SC" panose="00000500000000000000" pitchFamily="2" charset="-79"/>
                        </a:rPr>
                        <a:t>Plant and care for fruit and vegetable seed</a:t>
                      </a: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endParaRPr lang="en-US" sz="700" b="0" dirty="0">
                        <a:solidFill>
                          <a:schemeClr val="tx1"/>
                        </a:solidFill>
                        <a:effectLst/>
                        <a:latin typeface="+mn-lt"/>
                        <a:ea typeface="Calibri" panose="020F0502020204030204" pitchFamily="34" charset="0"/>
                        <a:cs typeface="Amatic SC" panose="00000500000000000000" pitchFamily="2" charset="-79"/>
                      </a:endParaRP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US" sz="700" b="0" dirty="0">
                          <a:solidFill>
                            <a:schemeClr val="tx1"/>
                          </a:solidFill>
                          <a:effectLst/>
                          <a:latin typeface="+mn-lt"/>
                          <a:ea typeface="Calibri" panose="020F0502020204030204" pitchFamily="34" charset="0"/>
                          <a:cs typeface="Amatic SC" panose="00000500000000000000" pitchFamily="2" charset="-79"/>
                        </a:rPr>
                        <a:t>Discuss what is needed to care for plants. Label plants </a:t>
                      </a: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endParaRPr lang="en-US" sz="700" b="0" dirty="0">
                        <a:solidFill>
                          <a:schemeClr val="tx1"/>
                        </a:solidFill>
                        <a:effectLst/>
                        <a:latin typeface="+mn-lt"/>
                        <a:cs typeface="Amatic SC" panose="00000500000000000000" pitchFamily="2" charset="-79"/>
                      </a:endParaRP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US" sz="700" b="0" dirty="0">
                          <a:solidFill>
                            <a:schemeClr val="tx1"/>
                          </a:solidFill>
                          <a:effectLst/>
                          <a:latin typeface="+mn-lt"/>
                          <a:cs typeface="Amatic SC" panose="00000500000000000000" pitchFamily="2" charset="-79"/>
                        </a:rPr>
                        <a:t>Mini-beasts</a:t>
                      </a: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endParaRPr lang="en-US" sz="700" b="0" dirty="0">
                        <a:solidFill>
                          <a:schemeClr val="tx1"/>
                        </a:solidFill>
                        <a:effectLst/>
                        <a:latin typeface="+mn-lt"/>
                        <a:cs typeface="Amatic SC" panose="00000500000000000000" pitchFamily="2" charset="-79"/>
                      </a:endParaRP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US" sz="700" b="0" dirty="0">
                          <a:solidFill>
                            <a:schemeClr val="tx1"/>
                          </a:solidFill>
                          <a:effectLst/>
                          <a:latin typeface="+mn-lt"/>
                          <a:cs typeface="Amatic SC" panose="00000500000000000000" pitchFamily="2" charset="-79"/>
                        </a:rPr>
                        <a:t>Windmills – comparing to mills of today wind </a:t>
                      </a:r>
                      <a:r>
                        <a:rPr lang="en-US" sz="700" b="0">
                          <a:solidFill>
                            <a:schemeClr val="tx1"/>
                          </a:solidFill>
                          <a:effectLst/>
                          <a:latin typeface="+mn-lt"/>
                          <a:cs typeface="Amatic SC" panose="00000500000000000000" pitchFamily="2" charset="-79"/>
                        </a:rPr>
                        <a:t>v electricity.</a:t>
                      </a:r>
                      <a:endParaRPr lang="en-US" sz="700" b="0" dirty="0">
                        <a:solidFill>
                          <a:schemeClr val="tx1"/>
                        </a:solidFill>
                        <a:effectLst/>
                        <a:latin typeface="+mn-lt"/>
                        <a:cs typeface="Amatic SC" panose="00000500000000000000" pitchFamily="2" charset="-79"/>
                      </a:endParaRP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endParaRPr lang="en-US" sz="700" b="0" dirty="0">
                        <a:solidFill>
                          <a:schemeClr val="tx1"/>
                        </a:solidFill>
                        <a:effectLst/>
                        <a:latin typeface="+mn-lt"/>
                        <a:cs typeface="Amatic SC" panose="00000500000000000000" pitchFamily="2" charset="-79"/>
                      </a:endParaRPr>
                    </a:p>
                    <a:p>
                      <a:pPr marL="171450" marR="0" lvl="0" indent="-171450" algn="l" defTabSz="914400" rtl="0" eaLnBrk="1" fontAlgn="auto" latinLnBrk="0" hangingPunct="1">
                        <a:lnSpc>
                          <a:spcPct val="100000"/>
                        </a:lnSpc>
                        <a:spcBef>
                          <a:spcPts val="100"/>
                        </a:spcBef>
                        <a:spcAft>
                          <a:spcPts val="0"/>
                        </a:spcAft>
                        <a:buClrTx/>
                        <a:buSzTx/>
                        <a:buFont typeface="Courier New" panose="02070309020205020404" pitchFamily="49" charset="0"/>
                        <a:buChar char="o"/>
                        <a:tabLst/>
                        <a:defRPr/>
                      </a:pPr>
                      <a:r>
                        <a:rPr lang="en-US" sz="700" b="0" dirty="0">
                          <a:solidFill>
                            <a:schemeClr val="tx1"/>
                          </a:solidFill>
                          <a:effectLst/>
                          <a:latin typeface="+mn-lt"/>
                          <a:cs typeface="Amatic SC" panose="00000500000000000000" pitchFamily="2" charset="-79"/>
                        </a:rPr>
                        <a:t>Technology in the past, VHS, TV, camcorders</a:t>
                      </a:r>
                      <a:endParaRPr lang="en-GB" dirty="0"/>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rgbClr val="E1FFFF"/>
                    </a:solidFill>
                  </a:tcPr>
                </a:tc>
                <a:tc>
                  <a:txBody>
                    <a:bodyPr/>
                    <a:lstStyle/>
                    <a:p>
                      <a:pPr marL="171450" marR="0" lvl="0" indent="-171450" algn="l" defTabSz="914400" rtl="0" eaLnBrk="1" fontAlgn="auto" latinLnBrk="0" hangingPunct="1">
                        <a:lnSpc>
                          <a:spcPct val="100000"/>
                        </a:lnSpc>
                        <a:spcBef>
                          <a:spcPts val="100"/>
                        </a:spcBef>
                        <a:spcAft>
                          <a:spcPts val="800"/>
                        </a:spcAft>
                        <a:buClrTx/>
                        <a:buSzTx/>
                        <a:buFont typeface="Courier New" panose="02070309020205020404" pitchFamily="49" charset="0"/>
                        <a:buChar char="o"/>
                        <a:tabLst/>
                        <a:defRPr/>
                      </a:pPr>
                      <a:r>
                        <a:rPr lang="en-GB" sz="700" b="0" dirty="0">
                          <a:solidFill>
                            <a:schemeClr val="tx1"/>
                          </a:solidFill>
                          <a:effectLst/>
                          <a:latin typeface="+mn-lt"/>
                          <a:ea typeface="Calibri" panose="020F0502020204030204" pitchFamily="34" charset="0"/>
                          <a:cs typeface="Amatic SC" panose="00000500000000000000" pitchFamily="2" charset="-79"/>
                        </a:rPr>
                        <a:t>Use </a:t>
                      </a:r>
                      <a:r>
                        <a:rPr lang="en-GB" sz="700" b="0" dirty="0" err="1">
                          <a:solidFill>
                            <a:schemeClr val="tx1"/>
                          </a:solidFill>
                          <a:effectLst/>
                          <a:latin typeface="+mn-lt"/>
                          <a:ea typeface="Calibri" panose="020F0502020204030204" pitchFamily="34" charset="0"/>
                          <a:cs typeface="Amatic SC" panose="00000500000000000000" pitchFamily="2" charset="-79"/>
                        </a:rPr>
                        <a:t>Handa’s</a:t>
                      </a:r>
                      <a:r>
                        <a:rPr lang="en-GB" sz="700" b="0" dirty="0">
                          <a:solidFill>
                            <a:schemeClr val="tx1"/>
                          </a:solidFill>
                          <a:effectLst/>
                          <a:latin typeface="+mn-lt"/>
                          <a:ea typeface="Calibri" panose="020F0502020204030204" pitchFamily="34" charset="0"/>
                          <a:cs typeface="Amatic SC" panose="00000500000000000000" pitchFamily="2" charset="-79"/>
                        </a:rPr>
                        <a:t> Surprise and other stories to explore a different country/continents. </a:t>
                      </a:r>
                    </a:p>
                    <a:p>
                      <a:pPr marL="171450" indent="-171450">
                        <a:lnSpc>
                          <a:spcPct val="100000"/>
                        </a:lnSpc>
                        <a:spcBef>
                          <a:spcPts val="100"/>
                        </a:spcBef>
                        <a:spcAft>
                          <a:spcPts val="800"/>
                        </a:spcAft>
                        <a:buFont typeface="Courier New" panose="02070309020205020404" pitchFamily="49" charset="0"/>
                        <a:buChar char="o"/>
                      </a:pPr>
                      <a:r>
                        <a:rPr lang="en-US" sz="700" dirty="0"/>
                        <a:t>Share non-fiction texts that offer an insight into contrasting environments.</a:t>
                      </a:r>
                    </a:p>
                    <a:p>
                      <a:pPr marL="171450" indent="-171450">
                        <a:lnSpc>
                          <a:spcPct val="100000"/>
                        </a:lnSpc>
                        <a:spcBef>
                          <a:spcPts val="100"/>
                        </a:spcBef>
                        <a:spcAft>
                          <a:spcPts val="800"/>
                        </a:spcAft>
                        <a:buFont typeface="Courier New" panose="02070309020205020404" pitchFamily="49" charset="0"/>
                        <a:buChar char="o"/>
                      </a:pPr>
                      <a:r>
                        <a:rPr lang="en-US" sz="700" dirty="0"/>
                        <a:t>Listen to how children communicate their understanding of their own environment and contrasting environments through conversation and in play.</a:t>
                      </a:r>
                      <a:endParaRPr lang="en-GB" sz="700" b="0" dirty="0">
                        <a:solidFill>
                          <a:schemeClr val="tx1"/>
                        </a:solidFill>
                        <a:effectLst/>
                        <a:latin typeface="+mn-lt"/>
                        <a:cs typeface="Amatic SC" panose="00000500000000000000" pitchFamily="2" charset="-79"/>
                      </a:endParaRPr>
                    </a:p>
                    <a:p>
                      <a:pPr marL="171450" indent="-171450">
                        <a:lnSpc>
                          <a:spcPct val="100000"/>
                        </a:lnSpc>
                        <a:spcBef>
                          <a:spcPts val="100"/>
                        </a:spcBef>
                        <a:spcAft>
                          <a:spcPts val="800"/>
                        </a:spcAft>
                        <a:buFont typeface="Courier New" panose="02070309020205020404" pitchFamily="49" charset="0"/>
                        <a:buChar char="o"/>
                      </a:pPr>
                      <a:r>
                        <a:rPr lang="en-GB" sz="700" b="0" dirty="0">
                          <a:solidFill>
                            <a:schemeClr val="tx1"/>
                          </a:solidFill>
                          <a:effectLst/>
                          <a:latin typeface="+mn-lt"/>
                          <a:ea typeface="Calibri" panose="020F0502020204030204" pitchFamily="34" charset="0"/>
                          <a:cs typeface="Amatic SC" panose="00000500000000000000" pitchFamily="2" charset="-79"/>
                        </a:rPr>
                        <a:t>Can children differentiate between land and water.</a:t>
                      </a:r>
                    </a:p>
                    <a:p>
                      <a:pPr marL="171450" indent="-171450">
                        <a:lnSpc>
                          <a:spcPct val="100000"/>
                        </a:lnSpc>
                        <a:spcBef>
                          <a:spcPts val="100"/>
                        </a:spcBef>
                        <a:spcAft>
                          <a:spcPts val="800"/>
                        </a:spcAft>
                        <a:buFont typeface="Courier New" panose="02070309020205020404" pitchFamily="49" charset="0"/>
                        <a:buChar char="o"/>
                      </a:pPr>
                      <a:r>
                        <a:rPr lang="en-US" sz="700" dirty="0">
                          <a:latin typeface="+mn-lt"/>
                        </a:rPr>
                        <a:t>Discuss places of worship and places of local importance to the community. </a:t>
                      </a:r>
                    </a:p>
                    <a:p>
                      <a:pPr marL="171450" marR="0" lvl="0" indent="-171450" algn="l" defTabSz="914400" rtl="0" eaLnBrk="1" fontAlgn="auto" latinLnBrk="0" hangingPunct="1">
                        <a:lnSpc>
                          <a:spcPct val="100000"/>
                        </a:lnSpc>
                        <a:spcBef>
                          <a:spcPts val="100"/>
                        </a:spcBef>
                        <a:spcAft>
                          <a:spcPts val="800"/>
                        </a:spcAft>
                        <a:buClrTx/>
                        <a:buSzTx/>
                        <a:buFont typeface="Courier New" panose="02070309020205020404" pitchFamily="49" charset="0"/>
                        <a:buChar char="o"/>
                        <a:tabLst/>
                        <a:defRPr/>
                      </a:pPr>
                      <a:r>
                        <a:rPr lang="en-GB" sz="700" b="0" dirty="0">
                          <a:solidFill>
                            <a:schemeClr val="tx1"/>
                          </a:solidFill>
                          <a:effectLst/>
                          <a:latin typeface="+mn-lt"/>
                          <a:ea typeface="Calibri" panose="020F0502020204030204" pitchFamily="34" charset="0"/>
                          <a:cs typeface="Amatic SC" panose="00000500000000000000" pitchFamily="2" charset="-79"/>
                        </a:rPr>
                        <a:t>Look at the difference between transport in this country and one other country. Encourage the children to make simple comparisons. </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r h="845684">
                <a:tc vMerge="1">
                  <a:txBody>
                    <a:bodyPr/>
                    <a:lstStyle/>
                    <a:p>
                      <a:pPr algn="ctr"/>
                      <a:r>
                        <a:rPr lang="en-US" sz="2400" b="1" dirty="0">
                          <a:latin typeface="Amatic SC" panose="00000500000000000000" pitchFamily="2" charset="-79"/>
                          <a:cs typeface="Amatic SC" panose="00000500000000000000" pitchFamily="2" charset="-79"/>
                        </a:rPr>
                        <a:t>RE / Festivals </a:t>
                      </a:r>
                    </a:p>
                    <a:p>
                      <a:pPr algn="ctr"/>
                      <a:r>
                        <a:rPr lang="en-US" sz="1100" dirty="0"/>
                        <a:t>RE is a compulsory part of the basic curriculum for all Reception age pupils, and should be taught according to this Agreed Syllabus for RE.</a:t>
                      </a:r>
                      <a:endParaRPr lang="en-GB" sz="11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bg1">
                              <a:lumMod val="50000"/>
                            </a:schemeClr>
                          </a:solidFill>
                          <a:latin typeface="+mn-lt"/>
                        </a:rPr>
                        <a:t>What makes people special?</a:t>
                      </a:r>
                      <a:endParaRPr lang="en-GB" sz="1200" b="1" dirty="0">
                        <a:solidFill>
                          <a:schemeClr val="bg1">
                            <a:lumMod val="50000"/>
                          </a:schemeClr>
                        </a:solidFill>
                        <a:effectLst/>
                        <a:latin typeface="+mn-lt"/>
                        <a:ea typeface="Calibri" panose="020F0502020204030204" pitchFamily="34" charset="0"/>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dirty="0">
                          <a:solidFill>
                            <a:schemeClr val="tx1"/>
                          </a:solidFill>
                          <a:effectLst/>
                          <a:latin typeface="+mn-lt"/>
                          <a:ea typeface="Calibri" panose="020F0502020204030204" pitchFamily="34" charset="0"/>
                          <a:cs typeface="Amatic SC" panose="00000500000000000000" pitchFamily="2" charset="-79"/>
                        </a:rPr>
                        <a:t>Rosh Hashanah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dirty="0">
                          <a:solidFill>
                            <a:schemeClr val="tx1"/>
                          </a:solidFill>
                          <a:effectLst/>
                          <a:latin typeface="+mn-lt"/>
                          <a:ea typeface="Calibri" panose="020F0502020204030204" pitchFamily="34" charset="0"/>
                          <a:cs typeface="Amatic SC" panose="00000500000000000000" pitchFamily="2" charset="-79"/>
                        </a:rPr>
                        <a:t>Yom Kippur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dirty="0">
                          <a:solidFill>
                            <a:schemeClr val="tx1"/>
                          </a:solidFill>
                          <a:effectLst/>
                          <a:latin typeface="+mn-lt"/>
                          <a:ea typeface="Calibri" panose="020F0502020204030204" pitchFamily="34" charset="0"/>
                          <a:cs typeface="Amatic SC" panose="00000500000000000000" pitchFamily="2" charset="-79"/>
                        </a:rPr>
                        <a:t>Sukkot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dirty="0">
                          <a:solidFill>
                            <a:schemeClr val="tx1"/>
                          </a:solidFill>
                          <a:effectLst/>
                          <a:latin typeface="+mn-lt"/>
                          <a:ea typeface="Calibri" panose="020F0502020204030204" pitchFamily="34" charset="0"/>
                          <a:cs typeface="Amatic SC" panose="00000500000000000000" pitchFamily="2" charset="-79"/>
                        </a:rPr>
                        <a:t>All Saints Day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1" dirty="0">
                        <a:solidFill>
                          <a:schemeClr val="bg1">
                            <a:lumMod val="50000"/>
                          </a:schemeClr>
                        </a:solidFill>
                        <a:effectLst/>
                        <a:latin typeface="+mn-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7000"/>
                        </a:lnSpc>
                        <a:spcBef>
                          <a:spcPts val="0"/>
                        </a:spcBef>
                        <a:spcAft>
                          <a:spcPts val="800"/>
                        </a:spcAft>
                        <a:buClrTx/>
                        <a:buSzTx/>
                        <a:buFontTx/>
                        <a:buNone/>
                        <a:tabLst/>
                        <a:defRPr/>
                      </a:pPr>
                      <a:r>
                        <a:rPr lang="en-US" sz="1100" b="1" dirty="0">
                          <a:solidFill>
                            <a:schemeClr val="bg1">
                              <a:lumMod val="50000"/>
                            </a:schemeClr>
                          </a:solidFill>
                          <a:latin typeface="+mn-lt"/>
                        </a:rPr>
                        <a:t>What is Christmas?</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dirty="0">
                          <a:solidFill>
                            <a:schemeClr val="tx1"/>
                          </a:solidFill>
                          <a:effectLst/>
                          <a:latin typeface="+mn-lt"/>
                          <a:ea typeface="Calibri" panose="020F0502020204030204" pitchFamily="34" charset="0"/>
                          <a:cs typeface="Amatic SC" panose="00000500000000000000" pitchFamily="2" charset="-79"/>
                        </a:rPr>
                        <a:t>Diwali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dirty="0" err="1">
                          <a:solidFill>
                            <a:schemeClr val="tx1"/>
                          </a:solidFill>
                          <a:effectLst/>
                          <a:latin typeface="+mn-lt"/>
                          <a:ea typeface="Calibri" panose="020F0502020204030204" pitchFamily="34" charset="0"/>
                          <a:cs typeface="Amatic SC" panose="00000500000000000000" pitchFamily="2" charset="-79"/>
                        </a:rPr>
                        <a:t>Hannukah</a:t>
                      </a:r>
                      <a:endParaRPr lang="en-GB" sz="800" b="0" dirty="0">
                        <a:solidFill>
                          <a:schemeClr val="tx1"/>
                        </a:solidFill>
                        <a:effectLst/>
                        <a:latin typeface="+mn-lt"/>
                        <a:ea typeface="Calibri" panose="020F0502020204030204" pitchFamily="34" charset="0"/>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dirty="0">
                          <a:solidFill>
                            <a:schemeClr val="tx1"/>
                          </a:solidFill>
                          <a:effectLst/>
                          <a:latin typeface="+mn-lt"/>
                          <a:ea typeface="Calibri" panose="020F0502020204030204" pitchFamily="34" charset="0"/>
                          <a:cs typeface="Amatic SC" panose="00000500000000000000" pitchFamily="2" charset="-79"/>
                        </a:rPr>
                        <a:t>Christmas </a:t>
                      </a:r>
                      <a:endParaRPr lang="en-GB" dirty="0"/>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7000"/>
                        </a:lnSpc>
                        <a:spcBef>
                          <a:spcPts val="0"/>
                        </a:spcBef>
                        <a:spcAft>
                          <a:spcPts val="800"/>
                        </a:spcAft>
                        <a:buClrTx/>
                        <a:buSzTx/>
                        <a:buFontTx/>
                        <a:buNone/>
                        <a:tabLst/>
                        <a:defRPr/>
                      </a:pPr>
                      <a:r>
                        <a:rPr lang="en-US" sz="900" b="1" dirty="0">
                          <a:solidFill>
                            <a:schemeClr val="bg1">
                              <a:lumMod val="50000"/>
                            </a:schemeClr>
                          </a:solidFill>
                          <a:latin typeface="+mn-lt"/>
                        </a:rPr>
                        <a:t>How do people celebrate?</a:t>
                      </a:r>
                      <a:endParaRPr lang="en-US" sz="300" b="1" dirty="0">
                        <a:solidFill>
                          <a:schemeClr val="bg1">
                            <a:lumMod val="50000"/>
                          </a:schemeClr>
                        </a:solidFill>
                        <a:latin typeface="+mn-lt"/>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dirty="0">
                          <a:solidFill>
                            <a:schemeClr val="tx1"/>
                          </a:solidFill>
                          <a:effectLst/>
                          <a:latin typeface="+mn-lt"/>
                          <a:ea typeface="Calibri" panose="020F0502020204030204" pitchFamily="34" charset="0"/>
                          <a:cs typeface="Amatic SC" panose="00000500000000000000" pitchFamily="2" charset="-79"/>
                        </a:rPr>
                        <a:t>Epiphany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dirty="0">
                          <a:solidFill>
                            <a:schemeClr val="tx1"/>
                          </a:solidFill>
                          <a:effectLst/>
                          <a:latin typeface="+mn-lt"/>
                          <a:ea typeface="Calibri" panose="020F0502020204030204" pitchFamily="34" charset="0"/>
                          <a:cs typeface="Amatic SC" panose="00000500000000000000" pitchFamily="2" charset="-79"/>
                        </a:rPr>
                        <a:t>Ash Wednesday / Shrove Tuesday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dirty="0">
                          <a:solidFill>
                            <a:schemeClr val="tx1"/>
                          </a:solidFill>
                          <a:effectLst/>
                          <a:latin typeface="+mn-lt"/>
                          <a:ea typeface="Calibri" panose="020F0502020204030204" pitchFamily="34" charset="0"/>
                          <a:cs typeface="Amatic SC" panose="00000500000000000000" pitchFamily="2" charset="-79"/>
                        </a:rPr>
                        <a:t>St David’s Day</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dirty="0">
                          <a:solidFill>
                            <a:schemeClr val="tx1"/>
                          </a:solidFill>
                          <a:effectLst/>
                          <a:latin typeface="+mn-lt"/>
                          <a:ea typeface="Calibri" panose="020F0502020204030204" pitchFamily="34" charset="0"/>
                          <a:cs typeface="Amatic SC" panose="00000500000000000000" pitchFamily="2" charset="-79"/>
                        </a:rPr>
                        <a:t>Shivaratri </a:t>
                      </a:r>
                      <a:endParaRPr lang="en-GB" dirty="0"/>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7000"/>
                        </a:lnSpc>
                        <a:spcBef>
                          <a:spcPts val="0"/>
                        </a:spcBef>
                        <a:spcAft>
                          <a:spcPts val="800"/>
                        </a:spcAft>
                        <a:buClrTx/>
                        <a:buSzTx/>
                        <a:buFontTx/>
                        <a:buNone/>
                        <a:tabLst/>
                        <a:defRPr/>
                      </a:pPr>
                      <a:r>
                        <a:rPr lang="en-US" sz="1200" b="1" dirty="0">
                          <a:solidFill>
                            <a:schemeClr val="bg1">
                              <a:lumMod val="50000"/>
                            </a:schemeClr>
                          </a:solidFill>
                          <a:latin typeface="+mn-lt"/>
                        </a:rPr>
                        <a:t>What is Easter?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dirty="0">
                          <a:solidFill>
                            <a:schemeClr val="tx1"/>
                          </a:solidFill>
                          <a:effectLst/>
                          <a:latin typeface="+mn-lt"/>
                          <a:ea typeface="Calibri" panose="020F0502020204030204" pitchFamily="34" charset="0"/>
                          <a:cs typeface="Amatic SC" panose="00000500000000000000" pitchFamily="2" charset="-79"/>
                        </a:rPr>
                        <a:t>Easter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dirty="0">
                          <a:solidFill>
                            <a:schemeClr val="tx1"/>
                          </a:solidFill>
                          <a:effectLst/>
                          <a:latin typeface="+mn-lt"/>
                          <a:ea typeface="Calibri" panose="020F0502020204030204" pitchFamily="34" charset="0"/>
                          <a:cs typeface="Amatic SC" panose="00000500000000000000" pitchFamily="2" charset="-79"/>
                        </a:rPr>
                        <a:t>Holi</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dirty="0">
                          <a:solidFill>
                            <a:schemeClr val="tx1"/>
                          </a:solidFill>
                          <a:effectLst/>
                          <a:latin typeface="+mn-lt"/>
                          <a:ea typeface="Calibri" panose="020F0502020204030204" pitchFamily="34" charset="0"/>
                          <a:cs typeface="Amatic SC" panose="00000500000000000000" pitchFamily="2" charset="-79"/>
                        </a:rPr>
                        <a:t>Passover</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dirty="0">
                          <a:solidFill>
                            <a:schemeClr val="tx1"/>
                          </a:solidFill>
                          <a:effectLst/>
                          <a:latin typeface="+mn-lt"/>
                          <a:ea typeface="Calibri" panose="020F0502020204030204" pitchFamily="34" charset="0"/>
                          <a:cs typeface="Amatic SC" panose="00000500000000000000" pitchFamily="2" charset="-79"/>
                        </a:rPr>
                        <a:t>Start of Ramadan </a:t>
                      </a:r>
                      <a:endParaRPr lang="en-GB" dirty="0"/>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b="1" dirty="0">
                          <a:solidFill>
                            <a:schemeClr val="bg1">
                              <a:lumMod val="50000"/>
                            </a:schemeClr>
                          </a:solidFill>
                          <a:latin typeface="+mn-lt"/>
                        </a:rPr>
                        <a:t>What can we learn from stories?</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0" dirty="0">
                          <a:solidFill>
                            <a:schemeClr val="tx1"/>
                          </a:solidFill>
                          <a:effectLst/>
                          <a:latin typeface="+mn-lt"/>
                          <a:ea typeface="Calibri" panose="020F0502020204030204" pitchFamily="34" charset="0"/>
                          <a:cs typeface="Amatic SC" panose="00000500000000000000" pitchFamily="2" charset="-79"/>
                        </a:rPr>
                        <a:t>Eid</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0" dirty="0">
                          <a:solidFill>
                            <a:schemeClr val="tx1"/>
                          </a:solidFill>
                          <a:effectLst/>
                          <a:latin typeface="+mn-lt"/>
                          <a:ea typeface="Calibri" panose="020F0502020204030204" pitchFamily="34" charset="0"/>
                          <a:cs typeface="Amatic SC" panose="00000500000000000000" pitchFamily="2" charset="-79"/>
                        </a:rPr>
                        <a:t>Shavuot </a:t>
                      </a:r>
                      <a:endParaRPr lang="en-GB" dirty="0"/>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1200" b="1" dirty="0">
                          <a:solidFill>
                            <a:schemeClr val="bg1">
                              <a:lumMod val="50000"/>
                            </a:schemeClr>
                          </a:solidFill>
                          <a:latin typeface="+mn-lt"/>
                        </a:rPr>
                        <a:t>What makes places special?</a:t>
                      </a:r>
                    </a:p>
                    <a:p>
                      <a:pPr algn="ctr"/>
                      <a:r>
                        <a:rPr lang="en-US" sz="800" b="0" dirty="0">
                          <a:solidFill>
                            <a:schemeClr val="tx1"/>
                          </a:solidFill>
                          <a:effectLst/>
                          <a:latin typeface="+mn-lt"/>
                          <a:ea typeface="Calibri" panose="020F0502020204030204" pitchFamily="34" charset="0"/>
                          <a:cs typeface="Amatic SC" panose="00000500000000000000" pitchFamily="2" charset="-79"/>
                        </a:rPr>
                        <a:t>Summer Solstice </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620415482"/>
                  </a:ext>
                </a:extLst>
              </a:tr>
            </a:tbl>
          </a:graphicData>
        </a:graphic>
      </p:graphicFrame>
      <p:pic>
        <p:nvPicPr>
          <p:cNvPr id="7" name="Picture 6">
            <a:extLst>
              <a:ext uri="{FF2B5EF4-FFF2-40B4-BE49-F238E27FC236}">
                <a16:creationId xmlns:a16="http://schemas.microsoft.com/office/drawing/2014/main" id="{6A4A8A9C-972D-46D6-8C37-C4CB58E0C0A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66383" y="204717"/>
            <a:ext cx="962165" cy="705208"/>
          </a:xfrm>
          <a:prstGeom prst="rect">
            <a:avLst/>
          </a:prstGeom>
        </p:spPr>
      </p:pic>
    </p:spTree>
    <p:custDataLst>
      <p:tags r:id="rId1"/>
    </p:custDataLst>
    <p:extLst>
      <p:ext uri="{BB962C8B-B14F-4D97-AF65-F5344CB8AC3E}">
        <p14:creationId xmlns:p14="http://schemas.microsoft.com/office/powerpoint/2010/main" val="231599989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See the source image">
            <a:extLst>
              <a:ext uri="{FF2B5EF4-FFF2-40B4-BE49-F238E27FC236}">
                <a16:creationId xmlns:a16="http://schemas.microsoft.com/office/drawing/2014/main" id="{500BA135-2A8E-4816-AC4A-715A44382BC0}"/>
              </a:ext>
            </a:extLst>
          </p:cNvPr>
          <p:cNvPicPr>
            <a:picLocks noChangeAspect="1" noChangeArrowheads="1"/>
          </p:cNvPicPr>
          <p:nvPr/>
        </p:nvPicPr>
        <p:blipFill>
          <a:blip r:embed="rId3">
            <a:extLst>
              <a:ext uri="{BEBA8EAE-BF5A-486C-A8C5-ECC9F3942E4B}">
                <a14:imgProps xmlns:a14="http://schemas.microsoft.com/office/drawing/2010/main">
                  <a14:imgLayer r:embed="rId4">
                    <a14:imgEffect>
                      <a14:backgroundRemoval t="2600" b="96200" l="3165" r="97046">
                        <a14:foregroundMark x1="11814" y1="28200" x2="11814" y2="28200"/>
                        <a14:foregroundMark x1="8228" y1="45200" x2="8228" y2="45200"/>
                        <a14:foregroundMark x1="3165" y1="54000" x2="3165" y2="55200"/>
                        <a14:foregroundMark x1="17722" y1="84200" x2="17722" y2="84200"/>
                        <a14:foregroundMark x1="49578" y1="96200" x2="49578" y2="96200"/>
                        <a14:foregroundMark x1="68987" y1="89200" x2="70042" y2="88800"/>
                        <a14:foregroundMark x1="93038" y1="76200" x2="93038" y2="74200"/>
                        <a14:foregroundMark x1="90295" y1="54800" x2="90295" y2="54800"/>
                        <a14:foregroundMark x1="61181" y1="6600" x2="61181" y2="6600"/>
                        <a14:foregroundMark x1="77215" y1="14800" x2="77215" y2="14800"/>
                        <a14:foregroundMark x1="55907" y1="2600" x2="55907" y2="2600"/>
                        <a14:foregroundMark x1="97046" y1="25800" x2="97046" y2="25800"/>
                      </a14:backgroundRemoval>
                    </a14:imgEffect>
                  </a14:imgLayer>
                </a14:imgProps>
              </a:ext>
              <a:ext uri="{28A0092B-C50C-407E-A947-70E740481C1C}">
                <a14:useLocalDpi xmlns:a14="http://schemas.microsoft.com/office/drawing/2010/main" val="0"/>
              </a:ext>
            </a:extLst>
          </a:blip>
          <a:srcRect/>
          <a:stretch>
            <a:fillRect/>
          </a:stretch>
        </p:blipFill>
        <p:spPr bwMode="auto">
          <a:xfrm>
            <a:off x="9413751" y="-304458"/>
            <a:ext cx="2778249" cy="3146949"/>
          </a:xfrm>
          <a:prstGeom prst="rect">
            <a:avLst/>
          </a:prstGeom>
          <a:noFill/>
          <a:extLst>
            <a:ext uri="{909E8E84-426E-40DD-AFC4-6F175D3DCCD1}">
              <a14:hiddenFill xmlns:a14="http://schemas.microsoft.com/office/drawing/2010/main">
                <a:solidFill>
                  <a:srgbClr val="FFFFFF"/>
                </a:solidFill>
              </a14:hiddenFill>
            </a:ext>
          </a:extLst>
        </p:spPr>
      </p:pic>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panose="00000500000000000000" pitchFamily="2" charset="-79"/>
                <a:cs typeface="Amatic SC" panose="00000500000000000000" pitchFamily="2" charset="-79"/>
              </a:rPr>
              <a:t>Reception Long Term Plan 25-26</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1308551518"/>
              </p:ext>
            </p:extLst>
          </p:nvPr>
        </p:nvGraphicFramePr>
        <p:xfrm>
          <a:off x="366318" y="524472"/>
          <a:ext cx="11459364" cy="6135046"/>
        </p:xfrm>
        <a:graphic>
          <a:graphicData uri="http://schemas.openxmlformats.org/drawingml/2006/table">
            <a:tbl>
              <a:tblPr firstRow="1" bandRow="1">
                <a:tableStyleId>{5C22544A-7EE6-4342-B048-85BDC9FD1C3A}</a:tableStyleId>
              </a:tblPr>
              <a:tblGrid>
                <a:gridCol w="1643235">
                  <a:extLst>
                    <a:ext uri="{9D8B030D-6E8A-4147-A177-3AD203B41FA5}">
                      <a16:colId xmlns:a16="http://schemas.microsoft.com/office/drawing/2014/main" val="385991600"/>
                    </a:ext>
                  </a:extLst>
                </a:gridCol>
                <a:gridCol w="1630869">
                  <a:extLst>
                    <a:ext uri="{9D8B030D-6E8A-4147-A177-3AD203B41FA5}">
                      <a16:colId xmlns:a16="http://schemas.microsoft.com/office/drawing/2014/main" val="2865123548"/>
                    </a:ext>
                  </a:extLst>
                </a:gridCol>
                <a:gridCol w="1637052">
                  <a:extLst>
                    <a:ext uri="{9D8B030D-6E8A-4147-A177-3AD203B41FA5}">
                      <a16:colId xmlns:a16="http://schemas.microsoft.com/office/drawing/2014/main" val="872926247"/>
                    </a:ext>
                  </a:extLst>
                </a:gridCol>
                <a:gridCol w="1637052">
                  <a:extLst>
                    <a:ext uri="{9D8B030D-6E8A-4147-A177-3AD203B41FA5}">
                      <a16:colId xmlns:a16="http://schemas.microsoft.com/office/drawing/2014/main" val="1315738151"/>
                    </a:ext>
                  </a:extLst>
                </a:gridCol>
                <a:gridCol w="1637052">
                  <a:extLst>
                    <a:ext uri="{9D8B030D-6E8A-4147-A177-3AD203B41FA5}">
                      <a16:colId xmlns:a16="http://schemas.microsoft.com/office/drawing/2014/main" val="2709165749"/>
                    </a:ext>
                  </a:extLst>
                </a:gridCol>
                <a:gridCol w="1637052">
                  <a:extLst>
                    <a:ext uri="{9D8B030D-6E8A-4147-A177-3AD203B41FA5}">
                      <a16:colId xmlns:a16="http://schemas.microsoft.com/office/drawing/2014/main" val="2335150482"/>
                    </a:ext>
                  </a:extLst>
                </a:gridCol>
                <a:gridCol w="1637052">
                  <a:extLst>
                    <a:ext uri="{9D8B030D-6E8A-4147-A177-3AD203B41FA5}">
                      <a16:colId xmlns:a16="http://schemas.microsoft.com/office/drawing/2014/main" val="4046203905"/>
                    </a:ext>
                  </a:extLst>
                </a:gridCol>
              </a:tblGrid>
              <a:tr h="540848">
                <a:tc>
                  <a:txBody>
                    <a:bodyPr/>
                    <a:lstStyle/>
                    <a:p>
                      <a:pPr algn="ctr"/>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800" dirty="0">
                          <a:solidFill>
                            <a:schemeClr val="bg1">
                              <a:lumMod val="50000"/>
                            </a:schemeClr>
                          </a:solidFill>
                          <a:latin typeface="Amatic SC" panose="00000500000000000000" pitchFamily="2" charset="-79"/>
                          <a:cs typeface="Amatic SC" panose="00000500000000000000" pitchFamily="2" charset="-79"/>
                        </a:rPr>
                        <a:t>TERM 1</a:t>
                      </a:r>
                      <a:endParaRPr lang="en-GB" sz="2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dirty="0">
                          <a:solidFill>
                            <a:schemeClr val="bg1">
                              <a:lumMod val="50000"/>
                            </a:schemeClr>
                          </a:solidFill>
                          <a:latin typeface="Amatic SC" panose="00000500000000000000" pitchFamily="2" charset="-79"/>
                          <a:cs typeface="Amatic SC" panose="00000500000000000000" pitchFamily="2" charset="-79"/>
                        </a:rPr>
                        <a:t>TERM 2</a:t>
                      </a:r>
                      <a:endParaRPr lang="en-GB" sz="2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2800" dirty="0">
                          <a:solidFill>
                            <a:schemeClr val="bg1">
                              <a:lumMod val="50000"/>
                            </a:schemeClr>
                          </a:solidFill>
                          <a:latin typeface="Amatic SC" panose="00000500000000000000" pitchFamily="2" charset="-79"/>
                          <a:cs typeface="Amatic SC" panose="00000500000000000000" pitchFamily="2" charset="-79"/>
                        </a:rPr>
                        <a:t>TERM 3</a:t>
                      </a:r>
                      <a:endParaRPr lang="en-GB" sz="2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800" dirty="0">
                          <a:solidFill>
                            <a:schemeClr val="bg1">
                              <a:lumMod val="50000"/>
                            </a:schemeClr>
                          </a:solidFill>
                          <a:latin typeface="Amatic SC" panose="00000500000000000000" pitchFamily="2" charset="-79"/>
                          <a:cs typeface="Amatic SC" panose="00000500000000000000" pitchFamily="2" charset="-79"/>
                        </a:rPr>
                        <a:t>TERM 4</a:t>
                      </a:r>
                      <a:endParaRPr lang="en-GB" sz="2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800" dirty="0">
                          <a:solidFill>
                            <a:schemeClr val="bg1">
                              <a:lumMod val="50000"/>
                            </a:schemeClr>
                          </a:solidFill>
                          <a:latin typeface="Amatic SC" panose="00000500000000000000" pitchFamily="2" charset="-79"/>
                          <a:cs typeface="Amatic SC" panose="00000500000000000000" pitchFamily="2" charset="-79"/>
                        </a:rPr>
                        <a:t>TERM 5</a:t>
                      </a:r>
                      <a:endParaRPr lang="en-GB" sz="2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2800" dirty="0">
                          <a:solidFill>
                            <a:schemeClr val="bg1">
                              <a:lumMod val="50000"/>
                            </a:schemeClr>
                          </a:solidFill>
                          <a:latin typeface="Amatic SC" panose="00000500000000000000" pitchFamily="2" charset="-79"/>
                          <a:cs typeface="Amatic SC" panose="00000500000000000000" pitchFamily="2" charset="-79"/>
                        </a:rPr>
                        <a:t>TERM 6</a:t>
                      </a:r>
                      <a:endParaRPr lang="en-GB" sz="28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422123">
                <a:tc>
                  <a:txBody>
                    <a:bodyPr/>
                    <a:lstStyle/>
                    <a:p>
                      <a:pPr algn="ctr"/>
                      <a:r>
                        <a:rPr lang="en-US" sz="2000" b="0" dirty="0">
                          <a:latin typeface="Amatic SC" panose="00000500000000000000" pitchFamily="2" charset="-79"/>
                          <a:cs typeface="Amatic SC" panose="00000500000000000000" pitchFamily="2" charset="-79"/>
                        </a:rPr>
                        <a:t>General Themes </a:t>
                      </a:r>
                      <a:endParaRPr lang="en-GB" sz="20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2000" dirty="0">
                          <a:latin typeface="Amatic SC" panose="00000500000000000000" pitchFamily="2" charset="-79"/>
                          <a:cs typeface="Amatic SC" panose="00000500000000000000" pitchFamily="2" charset="-79"/>
                        </a:rPr>
                        <a:t>ME, MYSELF AND I</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BEAR NECESSITIES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2000" dirty="0">
                          <a:latin typeface="Amatic SC" panose="00000500000000000000" pitchFamily="2" charset="-79"/>
                          <a:cs typeface="Amatic SC" panose="00000500000000000000" pitchFamily="2" charset="-79"/>
                        </a:rPr>
                        <a:t>Terrific tales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AMAZING AUTHORS!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000" dirty="0">
                          <a:latin typeface="Amatic SC" panose="00000500000000000000" pitchFamily="2" charset="-79"/>
                          <a:cs typeface="Amatic SC" panose="00000500000000000000" pitchFamily="2" charset="-79"/>
                        </a:rPr>
                        <a:t>COME OUTSIDE!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dirty="0">
                          <a:latin typeface="Amatic SC" panose="00000500000000000000" pitchFamily="2" charset="-79"/>
                          <a:cs typeface="Amatic SC" panose="00000500000000000000" pitchFamily="2" charset="-79"/>
                        </a:rPr>
                        <a:t>AROUND THE WORLD</a:t>
                      </a: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422123">
                <a:tc rowSpan="2">
                  <a:txBody>
                    <a:bodyPr/>
                    <a:lstStyle/>
                    <a:p>
                      <a:pPr algn="ctr"/>
                      <a:r>
                        <a:rPr lang="en-US" sz="2400" b="1" dirty="0">
                          <a:latin typeface="Amatic SC" panose="00000500000000000000" pitchFamily="2" charset="-79"/>
                          <a:cs typeface="Amatic SC" panose="00000500000000000000" pitchFamily="2" charset="-79"/>
                        </a:rPr>
                        <a:t>Expressive Arts and Design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dirty="0">
                        <a:solidFill>
                          <a:schemeClr val="tx1"/>
                        </a:solidFill>
                        <a:latin typeface="+mn-lt"/>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i="1" dirty="0">
                          <a:solidFill>
                            <a:schemeClr val="tx1"/>
                          </a:solidFill>
                          <a:latin typeface="+mn-lt"/>
                        </a:rPr>
                        <a:t>Painting, 3D modelling, messy play, collage, cutting, drama, role play, threading, moving to music, sculptures, following music patterns with instruments, singing songs linked to topics, making instruments, percussion.</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i="1" dirty="0">
                        <a:solidFill>
                          <a:schemeClr val="tx1"/>
                        </a:solidFill>
                        <a:latin typeface="+mn-lt"/>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i="1" dirty="0"/>
                        <a:t>Children to produce pieces of art work to display in class- lots of  links to Fine Motor Skills. Children to explain their work to others. Children will have opportunities to learn and perform songs, nursery rhymes and poetry linked to their work / interests and passions. </a:t>
                      </a:r>
                      <a:endParaRPr lang="en-US" sz="800" b="0" i="1" dirty="0">
                        <a:latin typeface="Amatic SC" panose="00000500000000000000" pitchFamily="2" charset="-79"/>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br>
                        <a:rPr lang="en-US" sz="1000" b="1" i="1" kern="1200" dirty="0">
                          <a:solidFill>
                            <a:schemeClr val="dk1"/>
                          </a:solidFill>
                          <a:latin typeface="Amatic SC" panose="00000500000000000000" pitchFamily="2" charset="-79"/>
                          <a:ea typeface="+mn-ea"/>
                          <a:cs typeface="Amatic SC" panose="00000500000000000000" pitchFamily="2" charset="-79"/>
                        </a:rPr>
                      </a:br>
                      <a:r>
                        <a:rPr lang="en-US" sz="1000" b="1" i="1" kern="1200" dirty="0">
                          <a:solidFill>
                            <a:schemeClr val="dk1"/>
                          </a:solidFill>
                          <a:latin typeface="+mn-lt"/>
                          <a:ea typeface="+mn-ea"/>
                          <a:cs typeface="Amatic SC" panose="00000500000000000000" pitchFamily="2" charset="-79"/>
                        </a:rPr>
                        <a:t>DAILY MUSIC PLAYING DURING CI TIME – mixed genres</a:t>
                      </a:r>
                      <a:endParaRPr lang="en-US" sz="800" b="0" i="1" dirty="0">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6">
                  <a:txBody>
                    <a:bodyPr/>
                    <a:lstStyle/>
                    <a:p>
                      <a:pPr algn="ctr"/>
                      <a:r>
                        <a:rPr lang="en-US" sz="800" dirty="0"/>
                        <a:t>The development of children’s artistic and cultural awareness supports </a:t>
                      </a:r>
                      <a:r>
                        <a:rPr lang="en-US" sz="800" b="1" dirty="0"/>
                        <a:t>their imagination and creativity</a:t>
                      </a:r>
                      <a:r>
                        <a:rPr lang="en-US" sz="800" dirty="0"/>
                        <a:t>. It is important that children have regular opportunities to </a:t>
                      </a:r>
                      <a:r>
                        <a:rPr lang="en-US" sz="800" b="1" dirty="0"/>
                        <a:t>engage with the arts</a:t>
                      </a:r>
                      <a:r>
                        <a:rPr lang="en-US" sz="800" dirty="0"/>
                        <a:t>, enabling them to explore and play with a wide range of </a:t>
                      </a:r>
                      <a:r>
                        <a:rPr lang="en-US" sz="800" b="1" dirty="0"/>
                        <a:t>media and materials</a:t>
                      </a:r>
                      <a:r>
                        <a:rPr lang="en-US" sz="800" dirty="0"/>
                        <a:t>. The quality and variety of what children see, hear and participate in is crucial for developing their understanding, </a:t>
                      </a:r>
                      <a:r>
                        <a:rPr lang="en-US" sz="800" b="1" dirty="0"/>
                        <a:t>self-expression, vocabulary and ability to communicate through the arts</a:t>
                      </a:r>
                      <a:r>
                        <a:rPr lang="en-US" sz="800" dirty="0"/>
                        <a:t>. The frequency, repetition and depth of their experiences are fundamental to their progress in interpreting and appreciating what they hear, respond to and observe.</a:t>
                      </a:r>
                    </a:p>
                    <a:p>
                      <a:pPr algn="ctr"/>
                      <a:r>
                        <a:rPr lang="en-US" sz="800" dirty="0"/>
                        <a:t>Give children an insight into new musical worlds. Watch musicians play music , children and talk about it. Encourage children to listen attentively to music. Discuss changes and patterns as a piece of music develops. </a:t>
                      </a:r>
                      <a:endParaRPr lang="en-US" sz="8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049813326"/>
                  </a:ext>
                </a:extLst>
              </a:tr>
              <a:tr h="0">
                <a:tc vMerge="1">
                  <a:txBody>
                    <a:bodyPr/>
                    <a:lstStyle/>
                    <a:p>
                      <a:pPr algn="ctr"/>
                      <a:r>
                        <a:rPr lang="en-US" sz="2400" b="1" dirty="0">
                          <a:latin typeface="Amatic SC" panose="00000500000000000000" pitchFamily="2" charset="-79"/>
                          <a:cs typeface="Amatic SC" panose="00000500000000000000" pitchFamily="2" charset="-79"/>
                        </a:rPr>
                        <a:t>Expressive Arts and Design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dirty="0">
                        <a:solidFill>
                          <a:schemeClr val="tx1"/>
                        </a:solidFill>
                        <a:latin typeface="+mn-lt"/>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i="1" dirty="0">
                          <a:solidFill>
                            <a:schemeClr val="tx1"/>
                          </a:solidFill>
                          <a:latin typeface="+mn-lt"/>
                        </a:rPr>
                        <a:t>Painting, 3D modelling, messy play, collage, cutting, drama, role play, threading, moving to music, clay sculptures, following music patterns with instruments, singing songs linked to topics, making instruments, percussion.</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i="1" dirty="0">
                        <a:solidFill>
                          <a:schemeClr val="tx1"/>
                        </a:solidFill>
                        <a:latin typeface="+mn-lt"/>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i="1" dirty="0"/>
                        <a:t>Children to produce a piece of art work each half term to be displayed for ‘Celebration wall’ for school / parents  to show how drawings have developed  - lots of  links to Fine Motor Skills. Children to explain their work to others. Children will have opportunities to learn and perform songs, nursery rhymes and poetry linked to their work / interests and passions. </a:t>
                      </a:r>
                      <a:endParaRPr lang="en-GB" sz="800" b="0" i="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GB" sz="900" dirty="0">
                          <a:solidFill>
                            <a:schemeClr val="tx1"/>
                          </a:solidFill>
                        </a:rPr>
                        <a:t> Join in with songs; beginning to mix colours, join in with role play games and use resources available for props; build models using construction equipment.</a:t>
                      </a:r>
                    </a:p>
                    <a:p>
                      <a:pPr algn="ctr"/>
                      <a:endParaRPr lang="en-GB" sz="900" dirty="0">
                        <a:solidFill>
                          <a:schemeClr val="tx1"/>
                        </a:solidFill>
                      </a:endParaRPr>
                    </a:p>
                    <a:p>
                      <a:pPr algn="ctr"/>
                      <a:r>
                        <a:rPr lang="en-US" sz="900" dirty="0"/>
                        <a:t>Sing call-and-response songs, so that children can echo phrases of songs you sing.</a:t>
                      </a:r>
                    </a:p>
                    <a:p>
                      <a:pPr algn="ctr"/>
                      <a:endParaRPr lang="en-GB" sz="900" dirty="0">
                        <a:solidFill>
                          <a:schemeClr val="tx1"/>
                        </a:solidFill>
                      </a:endParaRPr>
                    </a:p>
                    <a:p>
                      <a:pPr algn="ctr"/>
                      <a:r>
                        <a:rPr lang="en-US" sz="900" dirty="0"/>
                        <a:t>Self-portraits, junk modelling, take picture of children’s creations and record them explaining what they did.</a:t>
                      </a:r>
                    </a:p>
                    <a:p>
                      <a:pPr algn="ctr"/>
                      <a:endParaRPr lang="en-US" sz="900" dirty="0"/>
                    </a:p>
                    <a:p>
                      <a:pPr algn="ctr"/>
                      <a:r>
                        <a:rPr lang="en-US" sz="900" dirty="0"/>
                        <a:t>Exploring sounds and how they can be changed, tapping out of simple rhythms. </a:t>
                      </a:r>
                    </a:p>
                    <a:p>
                      <a:pPr algn="ctr"/>
                      <a:endParaRPr lang="en-US" sz="900" dirty="0"/>
                    </a:p>
                    <a:p>
                      <a:pPr marL="0" marR="0" lvl="0" indent="0" algn="ctr" defTabSz="914400" rtl="0" eaLnBrk="1" fontAlgn="auto" latinLnBrk="0" hangingPunct="1">
                        <a:lnSpc>
                          <a:spcPct val="100000"/>
                        </a:lnSpc>
                        <a:spcBef>
                          <a:spcPts val="0"/>
                        </a:spcBef>
                        <a:spcAft>
                          <a:spcPts val="0"/>
                        </a:spcAft>
                        <a:buClrTx/>
                        <a:buSzTx/>
                        <a:buFontTx/>
                        <a:buNone/>
                        <a:tabLst/>
                        <a:defRPr/>
                      </a:pPr>
                      <a:r>
                        <a:rPr lang="en-US" sz="900" dirty="0"/>
                        <a:t>Artist - </a:t>
                      </a:r>
                      <a:r>
                        <a:rPr lang="en-GB" sz="900" u="none" strike="noStrike" kern="1200" dirty="0">
                          <a:solidFill>
                            <a:schemeClr val="dk1"/>
                          </a:solidFill>
                          <a:effectLst/>
                          <a:latin typeface="+mn-lt"/>
                          <a:ea typeface="+mn-ea"/>
                          <a:cs typeface="+mn-cs"/>
                          <a:hlinkClick r:id="rId5"/>
                        </a:rPr>
                        <a:t>Yayoi Kusama</a:t>
                      </a:r>
                      <a:endParaRPr lang="en-GB" sz="900" kern="1200" dirty="0">
                        <a:solidFill>
                          <a:schemeClr val="dk1"/>
                        </a:solidFill>
                        <a:effectLst/>
                        <a:latin typeface="+mn-lt"/>
                        <a:ea typeface="+mn-ea"/>
                        <a:cs typeface="+mn-cs"/>
                      </a:endParaRPr>
                    </a:p>
                    <a:p>
                      <a:pPr algn="ctr"/>
                      <a:endParaRPr lang="en-US" sz="900" dirty="0"/>
                    </a:p>
                    <a:p>
                      <a:pPr algn="ctr"/>
                      <a:endParaRPr lang="en-US" sz="900" dirty="0"/>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7000"/>
                        </a:lnSpc>
                        <a:spcBef>
                          <a:spcPts val="0"/>
                        </a:spcBef>
                        <a:spcAft>
                          <a:spcPts val="800"/>
                        </a:spcAft>
                        <a:buClrTx/>
                        <a:buSzTx/>
                        <a:buFontTx/>
                        <a:buNone/>
                        <a:tabLst/>
                        <a:defRPr/>
                      </a:pPr>
                      <a:r>
                        <a:rPr lang="en-GB" sz="900" dirty="0">
                          <a:solidFill>
                            <a:schemeClr val="tx1"/>
                          </a:solidFill>
                        </a:rPr>
                        <a:t>Designing homes for hibernating animals.</a:t>
                      </a:r>
                    </a:p>
                    <a:p>
                      <a:pPr algn="ctr">
                        <a:lnSpc>
                          <a:spcPct val="107000"/>
                        </a:lnSpc>
                        <a:spcAft>
                          <a:spcPts val="800"/>
                        </a:spcAft>
                      </a:pPr>
                      <a:r>
                        <a:rPr lang="en-GB" sz="900" dirty="0">
                          <a:solidFill>
                            <a:schemeClr val="tx1"/>
                          </a:solidFill>
                        </a:rPr>
                        <a:t>Listen to music and make their own dances in response.</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GB" sz="900" dirty="0">
                          <a:solidFill>
                            <a:schemeClr val="tx1"/>
                          </a:solidFill>
                        </a:rPr>
                        <a:t>Design and make rockets. Design and make objects they may need in space, thinking about form and function. </a:t>
                      </a:r>
                    </a:p>
                    <a:p>
                      <a:pPr algn="ctr">
                        <a:lnSpc>
                          <a:spcPct val="107000"/>
                        </a:lnSpc>
                        <a:spcAft>
                          <a:spcPts val="800"/>
                        </a:spcAft>
                      </a:pPr>
                      <a:r>
                        <a:rPr lang="en-US" sz="900" dirty="0"/>
                        <a:t>Making lanterns - cutting</a:t>
                      </a:r>
                    </a:p>
                    <a:p>
                      <a:pPr algn="ctr">
                        <a:lnSpc>
                          <a:spcPct val="107000"/>
                        </a:lnSpc>
                        <a:spcAft>
                          <a:spcPts val="800"/>
                        </a:spcAft>
                      </a:pPr>
                      <a:r>
                        <a:rPr lang="en-US" sz="900" dirty="0"/>
                        <a:t>Van Gogh starry night pictures</a:t>
                      </a:r>
                    </a:p>
                    <a:p>
                      <a:pPr marL="0" marR="0" lvl="0" indent="0" algn="ctr" defTabSz="914400" rtl="0" eaLnBrk="1" fontAlgn="auto" latinLnBrk="0" hangingPunct="1">
                        <a:lnSpc>
                          <a:spcPct val="107000"/>
                        </a:lnSpc>
                        <a:spcBef>
                          <a:spcPts val="0"/>
                        </a:spcBef>
                        <a:spcAft>
                          <a:spcPts val="0"/>
                        </a:spcAft>
                        <a:buClrTx/>
                        <a:buSzTx/>
                        <a:buFontTx/>
                        <a:buNone/>
                        <a:tabLst/>
                        <a:defRPr/>
                      </a:pPr>
                      <a:r>
                        <a:rPr lang="en-US" sz="900" dirty="0">
                          <a:solidFill>
                            <a:schemeClr val="tx1"/>
                          </a:solidFill>
                        </a:rPr>
                        <a:t>Shadow Puppets </a:t>
                      </a:r>
                    </a:p>
                    <a:p>
                      <a:pPr marL="0" marR="0" lvl="0" indent="0" algn="ctr" defTabSz="914400" rtl="0" eaLnBrk="1" fontAlgn="auto" latinLnBrk="0" hangingPunct="1">
                        <a:lnSpc>
                          <a:spcPct val="107000"/>
                        </a:lnSpc>
                        <a:spcBef>
                          <a:spcPts val="0"/>
                        </a:spcBef>
                        <a:spcAft>
                          <a:spcPts val="0"/>
                        </a:spcAft>
                        <a:buClrTx/>
                        <a:buSzTx/>
                        <a:buFontTx/>
                        <a:buNone/>
                        <a:tabLst/>
                        <a:defRPr/>
                      </a:pPr>
                      <a:r>
                        <a:rPr lang="en-US" sz="900" dirty="0"/>
                        <a:t>Teach children different techniques for joining materials, such as how to use adhesive tape and different sorts of glue</a:t>
                      </a:r>
                      <a:r>
                        <a:rPr lang="en-US" sz="100" dirty="0"/>
                        <a:t>. </a:t>
                      </a:r>
                      <a:endParaRPr lang="en-GB" sz="100" dirty="0">
                        <a:solidFill>
                          <a:schemeClr val="tx1"/>
                        </a:solidFill>
                      </a:endParaRPr>
                    </a:p>
                    <a:p>
                      <a:pPr algn="ctr">
                        <a:lnSpc>
                          <a:spcPct val="107000"/>
                        </a:lnSpc>
                        <a:spcAft>
                          <a:spcPts val="800"/>
                        </a:spcAft>
                      </a:pPr>
                      <a:endParaRPr lang="en-US" sz="100" dirty="0"/>
                    </a:p>
                    <a:p>
                      <a:pPr algn="ctr">
                        <a:lnSpc>
                          <a:spcPct val="107000"/>
                        </a:lnSpc>
                        <a:spcAft>
                          <a:spcPts val="800"/>
                        </a:spcAft>
                      </a:pPr>
                      <a:r>
                        <a:rPr lang="en-US" sz="900" dirty="0"/>
                        <a:t>Christmas in the past</a:t>
                      </a:r>
                    </a:p>
                    <a:p>
                      <a:pPr algn="ctr">
                        <a:lnSpc>
                          <a:spcPct val="107000"/>
                        </a:lnSpc>
                        <a:spcAft>
                          <a:spcPts val="800"/>
                        </a:spcAft>
                      </a:pPr>
                      <a:r>
                        <a:rPr lang="en-US" sz="900" dirty="0"/>
                        <a:t>Firework pictures, Christmas decorations, Christmas cards, Divas, Christmas songs/poems</a:t>
                      </a:r>
                      <a:endParaRPr lang="en-GB" sz="900" dirty="0">
                        <a:solidFill>
                          <a:schemeClr val="tx1"/>
                        </a:solidFill>
                      </a:endParaRPr>
                    </a:p>
                    <a:p>
                      <a:pPr marL="0" marR="0" lvl="0" indent="0" algn="ctr" defTabSz="914400" rtl="0" eaLnBrk="1" fontAlgn="auto" latinLnBrk="0" hangingPunct="1">
                        <a:lnSpc>
                          <a:spcPct val="107000"/>
                        </a:lnSpc>
                        <a:spcBef>
                          <a:spcPts val="0"/>
                        </a:spcBef>
                        <a:spcAft>
                          <a:spcPts val="800"/>
                        </a:spcAft>
                        <a:buClrTx/>
                        <a:buSzTx/>
                        <a:buFontTx/>
                        <a:buNone/>
                        <a:tabLst/>
                        <a:defRPr/>
                      </a:pPr>
                      <a:r>
                        <a:rPr lang="en-GB" sz="900" dirty="0">
                          <a:solidFill>
                            <a:schemeClr val="tx1"/>
                          </a:solidFill>
                        </a:rPr>
                        <a:t> </a:t>
                      </a:r>
                      <a:r>
                        <a:rPr lang="en-US" sz="900" dirty="0"/>
                        <a:t>The use of story maps, props, puppets &amp; story bags will encourage children to retell, invent and adapt stories.</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900" dirty="0"/>
                        <a:t>Role Play of The Nativity </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lang="en-GB" sz="900" dirty="0">
                          <a:solidFill>
                            <a:schemeClr val="tx1"/>
                          </a:solidFill>
                        </a:rPr>
                        <a:t>Use different textures and materials to make houses for the three little pigs and bridges for the Three Billy Goats</a:t>
                      </a:r>
                    </a:p>
                    <a:p>
                      <a:pPr marL="0" marR="0" lvl="0" indent="0" algn="ctr" defTabSz="914400" rtl="0" eaLnBrk="1" fontAlgn="auto" latinLnBrk="0" hangingPunct="1">
                        <a:lnSpc>
                          <a:spcPct val="107000"/>
                        </a:lnSpc>
                        <a:spcBef>
                          <a:spcPts val="0"/>
                        </a:spcBef>
                        <a:spcAft>
                          <a:spcPts val="0"/>
                        </a:spcAft>
                        <a:buClrTx/>
                        <a:buSzTx/>
                        <a:buFontTx/>
                        <a:buNone/>
                        <a:tabLst/>
                        <a:defRPr/>
                      </a:pPr>
                      <a:endParaRPr lang="en-GB" sz="900" dirty="0">
                        <a:solidFill>
                          <a:schemeClr val="tx1"/>
                        </a:solidFill>
                      </a:endParaRPr>
                    </a:p>
                    <a:p>
                      <a:pPr marL="0" marR="0" lvl="0" indent="0" algn="ctr" defTabSz="914400" rtl="0" eaLnBrk="1" fontAlgn="auto" latinLnBrk="0" hangingPunct="1">
                        <a:lnSpc>
                          <a:spcPct val="107000"/>
                        </a:lnSpc>
                        <a:spcBef>
                          <a:spcPts val="0"/>
                        </a:spcBef>
                        <a:spcAft>
                          <a:spcPts val="0"/>
                        </a:spcAft>
                        <a:buClrTx/>
                        <a:buSzTx/>
                        <a:buFontTx/>
                        <a:buNone/>
                        <a:tabLst/>
                        <a:defRPr/>
                      </a:pPr>
                      <a:r>
                        <a:rPr lang="en-US" sz="900" dirty="0"/>
                        <a:t>Junk modelling, houses, bridges boats and transport. </a:t>
                      </a:r>
                    </a:p>
                    <a:p>
                      <a:pPr marL="0" marR="0" lvl="0" indent="0" algn="ctr" defTabSz="914400" rtl="0" eaLnBrk="1" fontAlgn="auto" latinLnBrk="0" hangingPunct="1">
                        <a:lnSpc>
                          <a:spcPct val="107000"/>
                        </a:lnSpc>
                        <a:spcBef>
                          <a:spcPts val="0"/>
                        </a:spcBef>
                        <a:spcAft>
                          <a:spcPts val="0"/>
                        </a:spcAft>
                        <a:buClrTx/>
                        <a:buSzTx/>
                        <a:buFontTx/>
                        <a:buNone/>
                        <a:tabLst/>
                        <a:defRPr/>
                      </a:pPr>
                      <a:endParaRPr lang="en-GB" sz="900" dirty="0">
                        <a:solidFill>
                          <a:schemeClr val="tx1"/>
                        </a:solidFill>
                      </a:endParaRPr>
                    </a:p>
                    <a:p>
                      <a:pPr marL="0" marR="0" lvl="0" indent="0" algn="ctr" defTabSz="914400" rtl="0" eaLnBrk="1" fontAlgn="auto" latinLnBrk="0" hangingPunct="1">
                        <a:lnSpc>
                          <a:spcPct val="107000"/>
                        </a:lnSpc>
                        <a:spcBef>
                          <a:spcPts val="0"/>
                        </a:spcBef>
                        <a:spcAft>
                          <a:spcPts val="800"/>
                        </a:spcAft>
                        <a:buClrTx/>
                        <a:buSzTx/>
                        <a:buFontTx/>
                        <a:buNone/>
                        <a:tabLst/>
                        <a:defRPr/>
                      </a:pPr>
                      <a:r>
                        <a:rPr lang="en-GB" sz="900" dirty="0">
                          <a:solidFill>
                            <a:schemeClr val="tx1"/>
                          </a:solidFill>
                        </a:rPr>
                        <a:t>Children will be encouraged to select the tools and techniques they need to assemble materials that they are using </a:t>
                      </a:r>
                      <a:r>
                        <a:rPr lang="en-GB" sz="900" dirty="0" err="1">
                          <a:solidFill>
                            <a:schemeClr val="tx1"/>
                          </a:solidFill>
                        </a:rPr>
                        <a:t>e.g</a:t>
                      </a:r>
                      <a:r>
                        <a:rPr lang="en-GB" sz="900" dirty="0">
                          <a:solidFill>
                            <a:schemeClr val="tx1"/>
                          </a:solidFill>
                        </a:rPr>
                        <a:t> creating animal masks.</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900" dirty="0"/>
                        <a:t>Chinese writing, puppet making, Chinese music and composition</a:t>
                      </a:r>
                    </a:p>
                    <a:p>
                      <a:pPr algn="ctr"/>
                      <a:r>
                        <a:rPr lang="en-US" sz="900" dirty="0"/>
                        <a:t>Acting out traditional tales</a:t>
                      </a:r>
                    </a:p>
                    <a:p>
                      <a:pPr algn="ctr"/>
                      <a:endParaRPr lang="en-US" sz="900" dirty="0"/>
                    </a:p>
                    <a:p>
                      <a:pPr algn="ctr"/>
                      <a:r>
                        <a:rPr lang="en-US" sz="900" dirty="0"/>
                        <a:t>Assemblage Art </a:t>
                      </a:r>
                    </a:p>
                    <a:p>
                      <a:pPr algn="ctr"/>
                      <a:r>
                        <a:rPr lang="en-US" sz="900" dirty="0"/>
                        <a:t>Artist – Louise Nevelson</a:t>
                      </a:r>
                    </a:p>
                    <a:p>
                      <a:pPr algn="ctr"/>
                      <a:endParaRPr lang="en-US" sz="900" dirty="0"/>
                    </a:p>
                    <a:p>
                      <a:pPr algn="ctr"/>
                      <a:r>
                        <a:rPr lang="en-US" sz="900" dirty="0"/>
                        <a:t>Musical instruments – goats crossing the bridge</a:t>
                      </a:r>
                    </a:p>
                    <a:p>
                      <a:pPr algn="ctr"/>
                      <a:endParaRPr lang="en-US" sz="900" dirty="0"/>
                    </a:p>
                    <a:p>
                      <a:pPr algn="ctr"/>
                      <a:endParaRPr lang="en-US" sz="900" dirty="0"/>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lnSpc>
                          <a:spcPct val="107000"/>
                        </a:lnSpc>
                        <a:spcAft>
                          <a:spcPts val="800"/>
                        </a:spcAft>
                      </a:pPr>
                      <a:r>
                        <a:rPr lang="en-GB" sz="900" dirty="0">
                          <a:solidFill>
                            <a:schemeClr val="tx1"/>
                          </a:solidFill>
                        </a:rPr>
                        <a:t>Make different textures; make  patterns using different colours</a:t>
                      </a:r>
                    </a:p>
                    <a:p>
                      <a:pPr algn="ctr">
                        <a:lnSpc>
                          <a:spcPct val="107000"/>
                        </a:lnSpc>
                        <a:spcAft>
                          <a:spcPts val="800"/>
                        </a:spcAft>
                      </a:pPr>
                      <a:r>
                        <a:rPr lang="en-US" sz="900" dirty="0"/>
                        <a:t>Julia Donaldson songs - performing </a:t>
                      </a:r>
                    </a:p>
                    <a:p>
                      <a:pPr algn="ctr">
                        <a:lnSpc>
                          <a:spcPct val="107000"/>
                        </a:lnSpc>
                        <a:spcAft>
                          <a:spcPts val="800"/>
                        </a:spcAft>
                      </a:pPr>
                      <a:r>
                        <a:rPr lang="en-US" sz="900" dirty="0">
                          <a:solidFill>
                            <a:schemeClr val="tx1"/>
                          </a:solidFill>
                        </a:rPr>
                        <a:t>Sculptor Patrick Dougherty </a:t>
                      </a:r>
                      <a:endParaRPr lang="en-GB" sz="900" dirty="0">
                        <a:solidFill>
                          <a:schemeClr val="tx1"/>
                        </a:solidFill>
                      </a:endParaRP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900" dirty="0"/>
                        <a:t>Printing skills</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900" dirty="0"/>
                        <a:t>Patterns on Easter eggs</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900" dirty="0"/>
                        <a:t> Mother’s Day crafts </a:t>
                      </a:r>
                      <a:r>
                        <a:rPr lang="en-US" sz="900"/>
                        <a:t>– joining </a:t>
                      </a:r>
                      <a:r>
                        <a:rPr lang="en-US" sz="900" dirty="0"/>
                        <a:t>materials</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900" dirty="0"/>
                        <a:t>Easter crafts</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900" dirty="0">
                          <a:solidFill>
                            <a:schemeClr val="tx1"/>
                          </a:solidFill>
                        </a:rPr>
                        <a:t>Paper plate jellyfish</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900" dirty="0">
                          <a:solidFill>
                            <a:schemeClr val="tx1"/>
                          </a:solidFill>
                        </a:rPr>
                        <a:t>Wand designs and potion making </a:t>
                      </a:r>
                    </a:p>
                    <a:p>
                      <a:pPr algn="ctr"/>
                      <a:r>
                        <a:rPr lang="en-US" sz="900" dirty="0"/>
                        <a:t>Provide opportunities to work together to develop creative ideas. </a:t>
                      </a:r>
                    </a:p>
                    <a:p>
                      <a:pPr algn="ctr"/>
                      <a:endParaRPr lang="en-US" sz="900" dirty="0"/>
                    </a:p>
                    <a:p>
                      <a:pPr algn="ctr"/>
                      <a:r>
                        <a:rPr lang="en-US" sz="900" dirty="0"/>
                        <a:t>Superhero masks - joining</a:t>
                      </a:r>
                    </a:p>
                    <a:p>
                      <a:pPr algn="ctr"/>
                      <a:endParaRPr lang="en-US" sz="900" dirty="0"/>
                    </a:p>
                    <a:p>
                      <a:pPr algn="ctr"/>
                      <a:r>
                        <a:rPr lang="en-US" sz="900" dirty="0"/>
                        <a:t>Performing songs on stage</a:t>
                      </a:r>
                    </a:p>
                    <a:p>
                      <a:pPr algn="ctr"/>
                      <a:endParaRPr lang="en-US" sz="900" dirty="0"/>
                    </a:p>
                    <a:p>
                      <a:pPr algn="ctr"/>
                      <a:r>
                        <a:rPr lang="en-US" sz="900" dirty="0"/>
                        <a:t>Smartest giant – clothing from the past</a:t>
                      </a:r>
                    </a:p>
                    <a:p>
                      <a:pPr marL="0" marR="0" lvl="0" indent="0" algn="ctr" defTabSz="914400" rtl="0" eaLnBrk="1" fontAlgn="auto" latinLnBrk="0" hangingPunct="1">
                        <a:lnSpc>
                          <a:spcPct val="107000"/>
                        </a:lnSpc>
                        <a:spcBef>
                          <a:spcPts val="0"/>
                        </a:spcBef>
                        <a:spcAft>
                          <a:spcPts val="800"/>
                        </a:spcAft>
                        <a:buClrTx/>
                        <a:buSzTx/>
                        <a:buFontTx/>
                        <a:buNone/>
                        <a:tabLst/>
                        <a:defRPr/>
                      </a:pPr>
                      <a:endParaRPr lang="en-US" sz="900" dirty="0">
                        <a:solidFill>
                          <a:schemeClr val="tx1"/>
                        </a:solidFill>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endParaRPr lang="en-US" sz="900" dirty="0">
                        <a:solidFill>
                          <a:schemeClr val="tx1"/>
                        </a:solidFill>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900" dirty="0">
                          <a:solidFill>
                            <a:schemeClr val="tx1"/>
                          </a:solidFill>
                        </a:rPr>
                        <a:t>Symmetrical butterflies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900" dirty="0">
                        <a:solidFill>
                          <a:schemeClr val="tx1"/>
                        </a:solidFill>
                      </a:endParaRPr>
                    </a:p>
                    <a:p>
                      <a:pPr marL="0" marR="0" lvl="0" indent="0" algn="ctr" defTabSz="914400" rtl="0" eaLnBrk="1" fontAlgn="auto" latinLnBrk="0" hangingPunct="1">
                        <a:lnSpc>
                          <a:spcPct val="107000"/>
                        </a:lnSpc>
                        <a:spcBef>
                          <a:spcPts val="0"/>
                        </a:spcBef>
                        <a:spcAft>
                          <a:spcPts val="0"/>
                        </a:spcAft>
                        <a:buClrTx/>
                        <a:buSzTx/>
                        <a:buFontTx/>
                        <a:buNone/>
                        <a:tabLst/>
                        <a:defRPr/>
                      </a:pPr>
                      <a:r>
                        <a:rPr lang="en-US" sz="900" dirty="0"/>
                        <a:t>Artwork themed around Eric Carle / </a:t>
                      </a:r>
                      <a:r>
                        <a:rPr lang="en-US" sz="900" dirty="0">
                          <a:solidFill>
                            <a:schemeClr val="tx1"/>
                          </a:solidFill>
                        </a:rPr>
                        <a:t>The Seasons – Art</a:t>
                      </a:r>
                    </a:p>
                    <a:p>
                      <a:pPr marL="0" marR="0" lvl="0" indent="0" algn="ctr" defTabSz="914400" rtl="0" eaLnBrk="1" fontAlgn="auto" latinLnBrk="0" hangingPunct="1">
                        <a:lnSpc>
                          <a:spcPct val="107000"/>
                        </a:lnSpc>
                        <a:spcBef>
                          <a:spcPts val="0"/>
                        </a:spcBef>
                        <a:spcAft>
                          <a:spcPts val="0"/>
                        </a:spcAft>
                        <a:buClrTx/>
                        <a:buSzTx/>
                        <a:buFontTx/>
                        <a:buNone/>
                        <a:tabLst/>
                        <a:defRPr/>
                      </a:pPr>
                      <a:r>
                        <a:rPr lang="en-US" sz="900" dirty="0"/>
                        <a:t>Provide a wide range of props for play which encourage imagination.</a:t>
                      </a:r>
                    </a:p>
                    <a:p>
                      <a:pPr marL="0" marR="0" lvl="0" indent="0" algn="ctr" defTabSz="914400" rtl="0" eaLnBrk="1" fontAlgn="auto" latinLnBrk="0" hangingPunct="1">
                        <a:lnSpc>
                          <a:spcPct val="107000"/>
                        </a:lnSpc>
                        <a:spcBef>
                          <a:spcPts val="0"/>
                        </a:spcBef>
                        <a:spcAft>
                          <a:spcPts val="0"/>
                        </a:spcAft>
                        <a:buClrTx/>
                        <a:buSzTx/>
                        <a:buFontTx/>
                        <a:buNone/>
                        <a:tabLst/>
                        <a:defRPr/>
                      </a:pPr>
                      <a:endParaRPr lang="en-US" sz="900" dirty="0">
                        <a:solidFill>
                          <a:schemeClr val="tx1"/>
                        </a:solidFill>
                      </a:endParaRPr>
                    </a:p>
                    <a:p>
                      <a:pPr marL="0" marR="0" lvl="0" indent="0" algn="ctr" defTabSz="914400" rtl="0" eaLnBrk="1" fontAlgn="auto" latinLnBrk="0" hangingPunct="1">
                        <a:lnSpc>
                          <a:spcPct val="107000"/>
                        </a:lnSpc>
                        <a:spcBef>
                          <a:spcPts val="0"/>
                        </a:spcBef>
                        <a:spcAft>
                          <a:spcPts val="0"/>
                        </a:spcAft>
                        <a:buClrTx/>
                        <a:buSzTx/>
                        <a:buFontTx/>
                        <a:buNone/>
                        <a:tabLst/>
                        <a:defRPr/>
                      </a:pPr>
                      <a:r>
                        <a:rPr lang="en-GB" sz="900" dirty="0">
                          <a:solidFill>
                            <a:schemeClr val="tx1"/>
                          </a:solidFill>
                        </a:rPr>
                        <a:t>Children will explore ways to protect the growing of plants by designing scarecrows.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900" dirty="0">
                        <a:solidFill>
                          <a:schemeClr val="tx1"/>
                        </a:solidFill>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900" dirty="0">
                          <a:solidFill>
                            <a:schemeClr val="tx1"/>
                          </a:solidFill>
                        </a:rPr>
                        <a:t>3d art - Andy Goldsworthy sculptures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900" dirty="0">
                        <a:solidFill>
                          <a:schemeClr val="tx1"/>
                        </a:solidFill>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900" dirty="0"/>
                        <a:t>Flowers-Sun flowers – Vincent Van Gogh</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900" dirty="0"/>
                    </a:p>
                    <a:p>
                      <a:pPr marL="0" marR="0" lvl="0" indent="0" algn="ctr" defTabSz="914400" rtl="0" eaLnBrk="1" fontAlgn="auto" latinLnBrk="0" hangingPunct="1">
                        <a:lnSpc>
                          <a:spcPct val="100000"/>
                        </a:lnSpc>
                        <a:spcBef>
                          <a:spcPts val="0"/>
                        </a:spcBef>
                        <a:spcAft>
                          <a:spcPts val="0"/>
                        </a:spcAft>
                        <a:buClrTx/>
                        <a:buSzTx/>
                        <a:buFontTx/>
                        <a:buNone/>
                        <a:tabLst/>
                        <a:defRPr/>
                      </a:pPr>
                      <a:r>
                        <a:rPr lang="en-GB" sz="900" dirty="0">
                          <a:solidFill>
                            <a:schemeClr val="tx1"/>
                          </a:solidFill>
                        </a:rPr>
                        <a:t>Close observational drawings of plants and flowers</a:t>
                      </a:r>
                    </a:p>
                    <a:p>
                      <a:pPr algn="ctr"/>
                      <a:endParaRPr lang="en-GB" sz="900" dirty="0">
                        <a:solidFill>
                          <a:schemeClr val="tx1"/>
                        </a:solidFill>
                      </a:endParaRPr>
                    </a:p>
                    <a:p>
                      <a:pPr algn="ctr"/>
                      <a:r>
                        <a:rPr lang="en-GB" sz="900" dirty="0">
                          <a:solidFill>
                            <a:schemeClr val="tx1"/>
                          </a:solidFill>
                        </a:rPr>
                        <a:t>Evaluation of art work </a:t>
                      </a:r>
                    </a:p>
                    <a:p>
                      <a:pPr algn="ctr"/>
                      <a:endParaRPr lang="en-GB" sz="900" dirty="0">
                        <a:solidFill>
                          <a:schemeClr val="tx1"/>
                        </a:solidFill>
                      </a:endParaRPr>
                    </a:p>
                    <a:p>
                      <a:pPr algn="ctr"/>
                      <a:r>
                        <a:rPr lang="en-GB" sz="900" dirty="0">
                          <a:solidFill>
                            <a:schemeClr val="tx1"/>
                          </a:solidFill>
                        </a:rPr>
                        <a:t>Windmills using spilt pins as joining technique</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900" dirty="0">
                          <a:solidFill>
                            <a:schemeClr val="tx1"/>
                          </a:solidFill>
                        </a:rPr>
                        <a:t>Sand pictures</a:t>
                      </a:r>
                    </a:p>
                    <a:p>
                      <a:pPr algn="ctr"/>
                      <a:endParaRPr lang="en-US" sz="900" dirty="0">
                        <a:solidFill>
                          <a:schemeClr val="tx1"/>
                        </a:solidFill>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900" dirty="0">
                          <a:solidFill>
                            <a:schemeClr val="tx1"/>
                          </a:solidFill>
                        </a:rPr>
                        <a:t>Learn a traditional African song and dance and perform it / </a:t>
                      </a:r>
                      <a:r>
                        <a:rPr lang="en-US" sz="900" dirty="0"/>
                        <a:t>Encourage children to create their own music. </a:t>
                      </a:r>
                      <a:endParaRPr lang="en-GB" sz="900" dirty="0">
                        <a:solidFill>
                          <a:schemeClr val="tx1"/>
                        </a:solidFill>
                      </a:endParaRPr>
                    </a:p>
                    <a:p>
                      <a:pPr algn="ctr"/>
                      <a:endParaRPr lang="en-US" sz="900" dirty="0">
                        <a:solidFill>
                          <a:schemeClr val="tx1"/>
                        </a:solidFill>
                      </a:endParaRPr>
                    </a:p>
                    <a:p>
                      <a:pPr algn="ctr"/>
                      <a:r>
                        <a:rPr lang="en-US" sz="900" dirty="0">
                          <a:solidFill>
                            <a:schemeClr val="tx1"/>
                          </a:solidFill>
                        </a:rPr>
                        <a:t>Penguin paintings</a:t>
                      </a:r>
                    </a:p>
                    <a:p>
                      <a:pPr algn="ctr"/>
                      <a:endParaRPr lang="en-US" sz="900" dirty="0">
                        <a:solidFill>
                          <a:schemeClr val="tx1"/>
                        </a:solidFill>
                      </a:endParaRPr>
                    </a:p>
                    <a:p>
                      <a:pPr algn="ctr"/>
                      <a:r>
                        <a:rPr lang="en-US" sz="900" dirty="0">
                          <a:solidFill>
                            <a:schemeClr val="tx1"/>
                          </a:solidFill>
                        </a:rPr>
                        <a:t>Puppet shows: </a:t>
                      </a:r>
                      <a:r>
                        <a:rPr lang="en-US" sz="900" dirty="0"/>
                        <a:t>Provide a wide range of props for play which encourage imagination.</a:t>
                      </a:r>
                    </a:p>
                    <a:p>
                      <a:pPr algn="ctr"/>
                      <a:endParaRPr lang="en-US" sz="900" dirty="0">
                        <a:solidFill>
                          <a:schemeClr val="tx1"/>
                        </a:solidFill>
                      </a:endParaRPr>
                    </a:p>
                    <a:p>
                      <a:pPr algn="ctr"/>
                      <a:r>
                        <a:rPr lang="en-US" sz="900" dirty="0"/>
                        <a:t>Water </a:t>
                      </a:r>
                      <a:r>
                        <a:rPr lang="en-US" sz="900" dirty="0" err="1"/>
                        <a:t>colour</a:t>
                      </a:r>
                      <a:r>
                        <a:rPr lang="en-US" sz="900" dirty="0"/>
                        <a:t> pictures, collage, shading by adding black or white, colour mixing for sunsets</a:t>
                      </a:r>
                    </a:p>
                    <a:p>
                      <a:pPr algn="ctr"/>
                      <a:endParaRPr lang="en-US" sz="900" dirty="0"/>
                    </a:p>
                    <a:p>
                      <a:pPr algn="ctr"/>
                      <a:r>
                        <a:rPr lang="en-US" sz="900" dirty="0"/>
                        <a:t> making passports. </a:t>
                      </a:r>
                    </a:p>
                    <a:p>
                      <a:pPr algn="ctr"/>
                      <a:endParaRPr lang="en-US" sz="900" dirty="0">
                        <a:solidFill>
                          <a:schemeClr val="tx1"/>
                        </a:solidFill>
                      </a:endParaRPr>
                    </a:p>
                    <a:p>
                      <a:pPr algn="ctr"/>
                      <a:r>
                        <a:rPr lang="en-US" sz="900" dirty="0"/>
                        <a:t>Colour mixing – underwater pictures.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900" dirty="0"/>
                    </a:p>
                    <a:p>
                      <a:pPr marL="0" marR="0" lvl="0" indent="0" algn="ctr" defTabSz="914400" rtl="0" eaLnBrk="1" fontAlgn="auto" latinLnBrk="0" hangingPunct="1">
                        <a:lnSpc>
                          <a:spcPct val="100000"/>
                        </a:lnSpc>
                        <a:spcBef>
                          <a:spcPts val="0"/>
                        </a:spcBef>
                        <a:spcAft>
                          <a:spcPts val="0"/>
                        </a:spcAft>
                        <a:buClrTx/>
                        <a:buSzTx/>
                        <a:buFontTx/>
                        <a:buNone/>
                        <a:tabLst/>
                        <a:defRPr/>
                      </a:pPr>
                      <a:r>
                        <a:rPr lang="en-US" sz="900" dirty="0"/>
                        <a:t>Exploration of other countries – dressing up in different costumes.</a:t>
                      </a:r>
                    </a:p>
                    <a:p>
                      <a:pPr algn="ctr"/>
                      <a:endParaRPr lang="en-US" sz="900" dirty="0">
                        <a:solidFill>
                          <a:schemeClr val="tx1"/>
                        </a:solidFill>
                      </a:endParaRPr>
                    </a:p>
                    <a:p>
                      <a:pPr algn="ctr"/>
                      <a:r>
                        <a:rPr lang="en-US" sz="900" dirty="0">
                          <a:solidFill>
                            <a:schemeClr val="tx1"/>
                          </a:solidFill>
                        </a:rPr>
                        <a:t>Father’s </a:t>
                      </a:r>
                    </a:p>
                    <a:p>
                      <a:pPr algn="ctr"/>
                      <a:r>
                        <a:rPr lang="en-US" sz="900" dirty="0">
                          <a:solidFill>
                            <a:schemeClr val="tx1"/>
                          </a:solidFill>
                        </a:rPr>
                        <a:t>Day Crafts </a:t>
                      </a:r>
                    </a:p>
                    <a:p>
                      <a:pPr algn="ctr"/>
                      <a:endParaRPr lang="en-US" sz="900" dirty="0">
                        <a:solidFill>
                          <a:schemeClr val="tx1"/>
                        </a:solidFill>
                      </a:endParaRPr>
                    </a:p>
                    <a:p>
                      <a:pPr algn="ctr"/>
                      <a:r>
                        <a:rPr lang="en-GB" sz="900" dirty="0">
                          <a:solidFill>
                            <a:schemeClr val="tx1"/>
                          </a:solidFill>
                        </a:rPr>
                        <a:t>Aboriginal art</a:t>
                      </a:r>
                    </a:p>
                    <a:p>
                      <a:pPr algn="ctr"/>
                      <a:endParaRPr lang="en-GB" sz="900" dirty="0">
                        <a:solidFill>
                          <a:schemeClr val="tx1"/>
                        </a:solidFill>
                      </a:endParaRPr>
                    </a:p>
                    <a:p>
                      <a:pPr algn="ctr"/>
                      <a:r>
                        <a:rPr lang="en-GB" sz="900" dirty="0">
                          <a:solidFill>
                            <a:schemeClr val="tx1"/>
                          </a:solidFill>
                        </a:rPr>
                        <a:t>Music from different continents</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bl>
          </a:graphicData>
        </a:graphic>
      </p:graphicFrame>
      <p:pic>
        <p:nvPicPr>
          <p:cNvPr id="3076" name="Picture 4" descr="See the source image">
            <a:extLst>
              <a:ext uri="{FF2B5EF4-FFF2-40B4-BE49-F238E27FC236}">
                <a16:creationId xmlns:a16="http://schemas.microsoft.com/office/drawing/2014/main" id="{706D85D1-16BB-4B06-B2CA-7F9990E63E84}"/>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0" y="4720518"/>
            <a:ext cx="1915453" cy="1915453"/>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See the source image">
            <a:extLst>
              <a:ext uri="{FF2B5EF4-FFF2-40B4-BE49-F238E27FC236}">
                <a16:creationId xmlns:a16="http://schemas.microsoft.com/office/drawing/2014/main" id="{FDFD0639-DD35-4F11-8CAD-68D61E05E5AF}"/>
              </a:ext>
            </a:extLst>
          </p:cNvPr>
          <p:cNvPicPr>
            <a:picLocks noChangeAspect="1" noChangeArrowheads="1"/>
          </p:cNvPicPr>
          <p:nvPr/>
        </p:nvPicPr>
        <p:blipFill>
          <a:blip r:embed="rId3">
            <a:extLst>
              <a:ext uri="{BEBA8EAE-BF5A-486C-A8C5-ECC9F3942E4B}">
                <a14:imgProps xmlns:a14="http://schemas.microsoft.com/office/drawing/2010/main">
                  <a14:imgLayer r:embed="rId4">
                    <a14:imgEffect>
                      <a14:backgroundRemoval t="2600" b="96200" l="3165" r="97046">
                        <a14:foregroundMark x1="11814" y1="28200" x2="11814" y2="28200"/>
                        <a14:foregroundMark x1="8228" y1="45200" x2="8228" y2="45200"/>
                        <a14:foregroundMark x1="3165" y1="54000" x2="3165" y2="55200"/>
                        <a14:foregroundMark x1="17722" y1="84200" x2="17722" y2="84200"/>
                        <a14:foregroundMark x1="49578" y1="96200" x2="49578" y2="96200"/>
                        <a14:foregroundMark x1="68987" y1="89200" x2="70042" y2="88800"/>
                        <a14:foregroundMark x1="93038" y1="76200" x2="93038" y2="74200"/>
                        <a14:foregroundMark x1="90295" y1="54800" x2="90295" y2="54800"/>
                        <a14:foregroundMark x1="61181" y1="6600" x2="61181" y2="6600"/>
                        <a14:foregroundMark x1="77215" y1="14800" x2="77215" y2="14800"/>
                        <a14:foregroundMark x1="55907" y1="2600" x2="55907" y2="2600"/>
                        <a14:foregroundMark x1="97046" y1="25800" x2="97046" y2="25800"/>
                      </a14:backgroundRemoval>
                    </a14:imgEffect>
                  </a14:imgLayer>
                </a14:imgProps>
              </a:ext>
              <a:ext uri="{28A0092B-C50C-407E-A947-70E740481C1C}">
                <a14:useLocalDpi xmlns:a14="http://schemas.microsoft.com/office/drawing/2010/main" val="0"/>
              </a:ext>
            </a:extLst>
          </a:blip>
          <a:srcRect/>
          <a:stretch>
            <a:fillRect/>
          </a:stretch>
        </p:blipFill>
        <p:spPr bwMode="auto">
          <a:xfrm>
            <a:off x="11489631" y="5160511"/>
            <a:ext cx="702369" cy="1311687"/>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a:extLst>
              <a:ext uri="{FF2B5EF4-FFF2-40B4-BE49-F238E27FC236}">
                <a16:creationId xmlns:a16="http://schemas.microsoft.com/office/drawing/2014/main" id="{8E86068C-E4F3-4063-B847-D2FC77DC8B12}"/>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98544" y="163743"/>
            <a:ext cx="614034" cy="614034"/>
          </a:xfrm>
          <a:prstGeom prst="rect">
            <a:avLst/>
          </a:prstGeom>
        </p:spPr>
      </p:pic>
      <p:pic>
        <p:nvPicPr>
          <p:cNvPr id="5" name="Picture 4">
            <a:extLst>
              <a:ext uri="{FF2B5EF4-FFF2-40B4-BE49-F238E27FC236}">
                <a16:creationId xmlns:a16="http://schemas.microsoft.com/office/drawing/2014/main" id="{3F4432A0-F523-4F37-9145-061956227A8B}"/>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rot="20786153">
            <a:off x="1376587" y="552497"/>
            <a:ext cx="423530" cy="423530"/>
          </a:xfrm>
          <a:prstGeom prst="rect">
            <a:avLst/>
          </a:prstGeom>
        </p:spPr>
      </p:pic>
      <p:pic>
        <p:nvPicPr>
          <p:cNvPr id="12" name="Picture 11">
            <a:extLst>
              <a:ext uri="{FF2B5EF4-FFF2-40B4-BE49-F238E27FC236}">
                <a16:creationId xmlns:a16="http://schemas.microsoft.com/office/drawing/2014/main" id="{ABCC15F5-3ECD-4A4E-9645-0681E1EFA0DC}"/>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rot="658156">
            <a:off x="8322496" y="56649"/>
            <a:ext cx="423530" cy="423530"/>
          </a:xfrm>
          <a:prstGeom prst="rect">
            <a:avLst/>
          </a:prstGeom>
        </p:spPr>
      </p:pic>
    </p:spTree>
    <p:custDataLst>
      <p:tags r:id="rId1"/>
    </p:custDataLst>
    <p:extLst>
      <p:ext uri="{BB962C8B-B14F-4D97-AF65-F5344CB8AC3E}">
        <p14:creationId xmlns:p14="http://schemas.microsoft.com/office/powerpoint/2010/main" val="158306757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62372"/>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panose="00000500000000000000" pitchFamily="2" charset="-79"/>
                <a:cs typeface="Amatic SC" panose="00000500000000000000" pitchFamily="2" charset="-79"/>
              </a:rPr>
              <a:t>Reception Long Term Plan 25-26</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2586586501"/>
              </p:ext>
            </p:extLst>
          </p:nvPr>
        </p:nvGraphicFramePr>
        <p:xfrm>
          <a:off x="366318" y="506944"/>
          <a:ext cx="11459364" cy="5730240"/>
        </p:xfrm>
        <a:graphic>
          <a:graphicData uri="http://schemas.openxmlformats.org/drawingml/2006/table">
            <a:tbl>
              <a:tblPr firstRow="1" bandRow="1">
                <a:tableStyleId>{5C22544A-7EE6-4342-B048-85BDC9FD1C3A}</a:tableStyleId>
              </a:tblPr>
              <a:tblGrid>
                <a:gridCol w="1682603">
                  <a:extLst>
                    <a:ext uri="{9D8B030D-6E8A-4147-A177-3AD203B41FA5}">
                      <a16:colId xmlns:a16="http://schemas.microsoft.com/office/drawing/2014/main" val="385991600"/>
                    </a:ext>
                  </a:extLst>
                </a:gridCol>
                <a:gridCol w="1591501">
                  <a:extLst>
                    <a:ext uri="{9D8B030D-6E8A-4147-A177-3AD203B41FA5}">
                      <a16:colId xmlns:a16="http://schemas.microsoft.com/office/drawing/2014/main" val="2865123548"/>
                    </a:ext>
                  </a:extLst>
                </a:gridCol>
                <a:gridCol w="1206786">
                  <a:extLst>
                    <a:ext uri="{9D8B030D-6E8A-4147-A177-3AD203B41FA5}">
                      <a16:colId xmlns:a16="http://schemas.microsoft.com/office/drawing/2014/main" val="872926247"/>
                    </a:ext>
                  </a:extLst>
                </a:gridCol>
                <a:gridCol w="2068497">
                  <a:extLst>
                    <a:ext uri="{9D8B030D-6E8A-4147-A177-3AD203B41FA5}">
                      <a16:colId xmlns:a16="http://schemas.microsoft.com/office/drawing/2014/main" val="1315738151"/>
                    </a:ext>
                  </a:extLst>
                </a:gridCol>
                <a:gridCol w="1384916">
                  <a:extLst>
                    <a:ext uri="{9D8B030D-6E8A-4147-A177-3AD203B41FA5}">
                      <a16:colId xmlns:a16="http://schemas.microsoft.com/office/drawing/2014/main" val="2709165749"/>
                    </a:ext>
                  </a:extLst>
                </a:gridCol>
                <a:gridCol w="2148396">
                  <a:extLst>
                    <a:ext uri="{9D8B030D-6E8A-4147-A177-3AD203B41FA5}">
                      <a16:colId xmlns:a16="http://schemas.microsoft.com/office/drawing/2014/main" val="2335150482"/>
                    </a:ext>
                  </a:extLst>
                </a:gridCol>
                <a:gridCol w="1376665">
                  <a:extLst>
                    <a:ext uri="{9D8B030D-6E8A-4147-A177-3AD203B41FA5}">
                      <a16:colId xmlns:a16="http://schemas.microsoft.com/office/drawing/2014/main" val="4046203905"/>
                    </a:ext>
                  </a:extLst>
                </a:gridCol>
              </a:tblGrid>
              <a:tr h="327592">
                <a:tc gridSpan="7">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Early Learning Goals – for the </a:t>
                      </a:r>
                      <a:r>
                        <a:rPr lang="en-US" sz="2800" dirty="0">
                          <a:solidFill>
                            <a:srgbClr val="FF0000"/>
                          </a:solidFill>
                          <a:latin typeface="Amatic SC" panose="00000500000000000000" pitchFamily="2" charset="-79"/>
                          <a:cs typeface="Amatic SC" panose="00000500000000000000" pitchFamily="2" charset="-79"/>
                        </a:rPr>
                        <a:t>end of the year  </a:t>
                      </a:r>
                      <a:r>
                        <a:rPr lang="en-US" sz="2400" dirty="0">
                          <a:solidFill>
                            <a:srgbClr val="FF0000"/>
                          </a:solidFill>
                          <a:latin typeface="Amatic SC" panose="00000500000000000000" pitchFamily="2" charset="-79"/>
                          <a:cs typeface="Amatic SC" panose="00000500000000000000" pitchFamily="2" charset="-79"/>
                        </a:rPr>
                        <a:t>- </a:t>
                      </a:r>
                      <a:r>
                        <a:rPr lang="en-US" sz="2400" dirty="0">
                          <a:solidFill>
                            <a:schemeClr val="bg1">
                              <a:lumMod val="50000"/>
                            </a:schemeClr>
                          </a:solidFill>
                          <a:latin typeface="Amatic SC" panose="00000500000000000000" pitchFamily="2" charset="-79"/>
                          <a:cs typeface="Amatic SC" panose="00000500000000000000" pitchFamily="2" charset="-79"/>
                        </a:rPr>
                        <a:t>Holistic / best fit Judgement! </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Early Learning Goals </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dirty="0">
                          <a:solidFill>
                            <a:schemeClr val="bg1">
                              <a:lumMod val="50000"/>
                            </a:schemeClr>
                          </a:solidFill>
                          <a:latin typeface="Amatic SC" panose="00000500000000000000" pitchFamily="2" charset="-79"/>
                          <a:cs typeface="Amatic SC" panose="00000500000000000000" pitchFamily="2" charset="-79"/>
                        </a:rPr>
                        <a:t>Autumn 2</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Spring 1</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Spring 2</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Summer 1</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Summer 2</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288791">
                <a:tc>
                  <a:txBody>
                    <a:bodyPr/>
                    <a:lstStyle/>
                    <a:p>
                      <a:pPr algn="r"/>
                      <a:r>
                        <a:rPr lang="en-US" sz="1400" b="1" dirty="0">
                          <a:latin typeface="Amatic SC" panose="00000500000000000000" pitchFamily="2" charset="-79"/>
                          <a:cs typeface="Amatic SC" panose="00000500000000000000" pitchFamily="2" charset="-79"/>
                        </a:rPr>
                        <a:t>Communication and Language </a:t>
                      </a:r>
                      <a:endParaRPr lang="en-GB" sz="14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CFF"/>
                    </a:solidFill>
                  </a:tcPr>
                </a:tc>
                <a:tc>
                  <a:txBody>
                    <a:bodyPr/>
                    <a:lstStyle/>
                    <a:p>
                      <a:pPr algn="r"/>
                      <a:r>
                        <a:rPr lang="en-US" sz="1400" b="1" dirty="0">
                          <a:latin typeface="Amatic SC" panose="00000500000000000000" pitchFamily="2" charset="-79"/>
                          <a:cs typeface="Amatic SC" panose="00000500000000000000" pitchFamily="2" charset="-79"/>
                        </a:rPr>
                        <a:t>Personal, social, emotional development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sz="1400" b="1" dirty="0">
                          <a:latin typeface="Amatic SC" panose="00000500000000000000" pitchFamily="2" charset="-79"/>
                          <a:cs typeface="Amatic SC" panose="00000500000000000000" pitchFamily="2" charset="-79"/>
                        </a:rPr>
                        <a:t>Physical </a:t>
                      </a:r>
                    </a:p>
                    <a:p>
                      <a:pPr marL="0" marR="0" lvl="0" indent="0" algn="r" defTabSz="914400" rtl="0" eaLnBrk="1" fontAlgn="auto" latinLnBrk="0" hangingPunct="1">
                        <a:lnSpc>
                          <a:spcPct val="100000"/>
                        </a:lnSpc>
                        <a:spcBef>
                          <a:spcPts val="0"/>
                        </a:spcBef>
                        <a:spcAft>
                          <a:spcPts val="0"/>
                        </a:spcAft>
                        <a:buClrTx/>
                        <a:buSzTx/>
                        <a:buFontTx/>
                        <a:buNone/>
                        <a:tabLst/>
                        <a:defRPr/>
                      </a:pPr>
                      <a:r>
                        <a:rPr lang="en-US" sz="1400" b="1" dirty="0">
                          <a:latin typeface="Amatic SC" panose="00000500000000000000" pitchFamily="2" charset="-79"/>
                          <a:cs typeface="Amatic SC" panose="00000500000000000000" pitchFamily="2" charset="-79"/>
                        </a:rPr>
                        <a:t>Development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r"/>
                      <a:r>
                        <a:rPr lang="en-US" sz="1400" b="1" dirty="0">
                          <a:latin typeface="Amatic SC" panose="00000500000000000000" pitchFamily="2" charset="-79"/>
                          <a:cs typeface="Amatic SC" panose="00000500000000000000" pitchFamily="2" charset="-79"/>
                        </a:rPr>
                        <a:t>Literacy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sz="1400" b="1" dirty="0" err="1">
                          <a:latin typeface="Amatic SC" panose="00000500000000000000" pitchFamily="2" charset="-79"/>
                          <a:cs typeface="Amatic SC" panose="00000500000000000000" pitchFamily="2" charset="-79"/>
                        </a:rPr>
                        <a:t>Maths</a:t>
                      </a:r>
                      <a:r>
                        <a:rPr lang="en-US" sz="1400" b="1" dirty="0">
                          <a:latin typeface="Amatic SC" panose="00000500000000000000" pitchFamily="2" charset="-79"/>
                          <a:cs typeface="Amatic SC" panose="00000500000000000000" pitchFamily="2" charset="-79"/>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r"/>
                      <a:r>
                        <a:rPr lang="en-US" sz="1400" b="1" dirty="0">
                          <a:latin typeface="Amatic SC" panose="00000500000000000000" pitchFamily="2" charset="-79"/>
                          <a:cs typeface="Amatic SC" panose="00000500000000000000" pitchFamily="2" charset="-79"/>
                        </a:rPr>
                        <a:t>Understanding the World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sz="1400" b="1" dirty="0">
                          <a:latin typeface="Amatic SC" panose="00000500000000000000" pitchFamily="2" charset="-79"/>
                          <a:cs typeface="Amatic SC" panose="00000500000000000000" pitchFamily="2" charset="-79"/>
                        </a:rPr>
                        <a:t>Expressive arts and design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0">
                <a:tc>
                  <a:txBody>
                    <a:bodyPr/>
                    <a:lstStyle/>
                    <a:p>
                      <a:pPr algn="ctr"/>
                      <a:r>
                        <a:rPr lang="en-US" sz="700" b="1" dirty="0">
                          <a:latin typeface="+mn-lt"/>
                        </a:rPr>
                        <a:t>ELG: Listening, Attention and Understanding</a:t>
                      </a:r>
                    </a:p>
                    <a:p>
                      <a:pPr algn="ctr"/>
                      <a:endParaRPr lang="en-US" sz="700" dirty="0">
                        <a:latin typeface="+mn-lt"/>
                      </a:endParaRPr>
                    </a:p>
                    <a:p>
                      <a:pPr algn="ctr"/>
                      <a:r>
                        <a:rPr lang="en-US" sz="700" dirty="0">
                          <a:latin typeface="+mn-lt"/>
                        </a:rPr>
                        <a:t> Listen attentively and respond to what they hear with relevant questions, comments and actions when being read to and during whole class discussions and small group interactions</a:t>
                      </a:r>
                    </a:p>
                    <a:p>
                      <a:pPr algn="ctr"/>
                      <a:endParaRPr lang="en-US" sz="700" dirty="0">
                        <a:latin typeface="+mn-lt"/>
                      </a:endParaRPr>
                    </a:p>
                    <a:p>
                      <a:pPr algn="ctr"/>
                      <a:r>
                        <a:rPr lang="en-US" sz="700" dirty="0">
                          <a:latin typeface="+mn-lt"/>
                        </a:rPr>
                        <a:t> Make comments about what they have heard and ask questions to clarify their understanding</a:t>
                      </a:r>
                    </a:p>
                    <a:p>
                      <a:pPr algn="ctr"/>
                      <a:endParaRPr lang="en-US" sz="700" dirty="0">
                        <a:latin typeface="+mn-lt"/>
                      </a:endParaRPr>
                    </a:p>
                    <a:p>
                      <a:pPr algn="ctr"/>
                      <a:r>
                        <a:rPr lang="en-US" sz="700" dirty="0">
                          <a:latin typeface="+mn-lt"/>
                        </a:rPr>
                        <a:t> Hold conversation when engaged in back-and-forth exchanges with their teacher and peers</a:t>
                      </a:r>
                    </a:p>
                    <a:p>
                      <a:pPr algn="ctr"/>
                      <a:endParaRPr lang="en-US" sz="700" b="0" dirty="0">
                        <a:latin typeface="+mn-lt"/>
                        <a:cs typeface="Amatic SC" panose="00000500000000000000" pitchFamily="2" charset="-79"/>
                      </a:endParaRPr>
                    </a:p>
                    <a:p>
                      <a:pPr algn="ctr"/>
                      <a:r>
                        <a:rPr lang="en-US" sz="700" b="1" dirty="0">
                          <a:latin typeface="+mn-lt"/>
                        </a:rPr>
                        <a:t>ELG: Speaking</a:t>
                      </a:r>
                    </a:p>
                    <a:p>
                      <a:pPr algn="ctr"/>
                      <a:endParaRPr lang="en-US" sz="700" dirty="0">
                        <a:latin typeface="+mn-lt"/>
                      </a:endParaRPr>
                    </a:p>
                    <a:p>
                      <a:pPr algn="ctr"/>
                      <a:r>
                        <a:rPr lang="en-US" sz="700" dirty="0">
                          <a:latin typeface="+mn-lt"/>
                        </a:rPr>
                        <a:t>Participate in small group, class and one-to-one discussions, offering their own ideas, using recently introduced vocabulary. </a:t>
                      </a:r>
                    </a:p>
                    <a:p>
                      <a:pPr algn="ctr"/>
                      <a:endParaRPr lang="en-US" sz="700" dirty="0">
                        <a:latin typeface="+mn-lt"/>
                      </a:endParaRPr>
                    </a:p>
                    <a:p>
                      <a:pPr algn="ctr"/>
                      <a:r>
                        <a:rPr lang="en-US" sz="700" dirty="0">
                          <a:latin typeface="+mn-lt"/>
                        </a:rPr>
                        <a:t>Offer explanations for why things might happen, making use of recently introduced vocabulary from stories, non-fiction, rhymes and poems when appropriate. </a:t>
                      </a:r>
                    </a:p>
                    <a:p>
                      <a:pPr algn="ctr"/>
                      <a:endParaRPr lang="en-US" sz="700" dirty="0">
                        <a:latin typeface="+mn-lt"/>
                      </a:endParaRPr>
                    </a:p>
                    <a:p>
                      <a:pPr algn="ctr"/>
                      <a:r>
                        <a:rPr lang="en-US" sz="700" dirty="0">
                          <a:latin typeface="+mn-lt"/>
                        </a:rPr>
                        <a:t> Express their ideas and feelings about their experiences using full sentences, including use of past, present and future tenses and making use of conjunctions, with modelling and support from their teacher. </a:t>
                      </a:r>
                      <a:endParaRPr lang="en-US" sz="700" b="0" dirty="0">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CFF"/>
                    </a:solidFill>
                  </a:tcPr>
                </a:tc>
                <a:tc>
                  <a:txBody>
                    <a:bodyPr/>
                    <a:lstStyle/>
                    <a:p>
                      <a:pPr algn="ctr"/>
                      <a:r>
                        <a:rPr lang="en-US" sz="700" b="1" dirty="0">
                          <a:latin typeface="+mn-lt"/>
                        </a:rPr>
                        <a:t>ELG: Self-Regulation </a:t>
                      </a:r>
                    </a:p>
                    <a:p>
                      <a:pPr algn="ctr"/>
                      <a:endParaRPr lang="en-US" sz="700" dirty="0">
                        <a:latin typeface="+mn-lt"/>
                      </a:endParaRPr>
                    </a:p>
                    <a:p>
                      <a:pPr algn="ctr"/>
                      <a:r>
                        <a:rPr lang="en-US" sz="700" dirty="0">
                          <a:latin typeface="+mn-lt"/>
                        </a:rPr>
                        <a:t>Show an understanding of their own feelings and those of others, and begin to regulate their behaviour accordingly. </a:t>
                      </a:r>
                    </a:p>
                    <a:p>
                      <a:pPr algn="ctr"/>
                      <a:endParaRPr lang="en-US" sz="700" dirty="0">
                        <a:latin typeface="+mn-lt"/>
                      </a:endParaRPr>
                    </a:p>
                    <a:p>
                      <a:pPr algn="ctr"/>
                      <a:r>
                        <a:rPr lang="en-US" sz="700" dirty="0">
                          <a:latin typeface="+mn-lt"/>
                        </a:rPr>
                        <a:t> Set and work towards simple goals, being able to wait for what they want and control their immediate impulses when appropriate. </a:t>
                      </a:r>
                    </a:p>
                    <a:p>
                      <a:pPr algn="ctr"/>
                      <a:endParaRPr lang="en-US" sz="700" dirty="0">
                        <a:latin typeface="+mn-lt"/>
                      </a:endParaRPr>
                    </a:p>
                    <a:p>
                      <a:pPr algn="ctr"/>
                      <a:r>
                        <a:rPr lang="en-US" sz="700" dirty="0">
                          <a:latin typeface="+mn-lt"/>
                        </a:rPr>
                        <a:t>Give focused attention to what the teacher says, responding appropriately even when engaged in activity, and show an ability to follow instructions involving several ideas or actions.</a:t>
                      </a:r>
                    </a:p>
                    <a:p>
                      <a:pPr algn="ctr"/>
                      <a:endParaRPr lang="en-US" sz="700" b="1" dirty="0">
                        <a:latin typeface="+mn-lt"/>
                      </a:endParaRPr>
                    </a:p>
                    <a:p>
                      <a:pPr algn="ctr"/>
                      <a:r>
                        <a:rPr lang="en-US" sz="700" b="1" dirty="0">
                          <a:latin typeface="+mn-lt"/>
                        </a:rPr>
                        <a:t> ELG: Managing Self </a:t>
                      </a:r>
                    </a:p>
                    <a:p>
                      <a:pPr algn="ctr"/>
                      <a:endParaRPr lang="en-US" sz="700" dirty="0">
                        <a:latin typeface="+mn-lt"/>
                      </a:endParaRPr>
                    </a:p>
                    <a:p>
                      <a:pPr algn="ctr"/>
                      <a:r>
                        <a:rPr lang="en-US" sz="700" dirty="0">
                          <a:latin typeface="+mn-lt"/>
                        </a:rPr>
                        <a:t>Be confident to try new activities and show independence, resilience and perseverance in the face of challenge. </a:t>
                      </a:r>
                    </a:p>
                    <a:p>
                      <a:pPr algn="ctr"/>
                      <a:endParaRPr lang="en-US" sz="700" dirty="0">
                        <a:latin typeface="+mn-lt"/>
                      </a:endParaRPr>
                    </a:p>
                    <a:p>
                      <a:pPr algn="ctr"/>
                      <a:r>
                        <a:rPr lang="en-US" sz="700" dirty="0">
                          <a:latin typeface="+mn-lt"/>
                        </a:rPr>
                        <a:t>Explain the reasons for rules, know right from wrong and try to behave accordingly. </a:t>
                      </a:r>
                    </a:p>
                    <a:p>
                      <a:pPr algn="ctr"/>
                      <a:endParaRPr lang="en-US" sz="700" dirty="0">
                        <a:latin typeface="+mn-lt"/>
                      </a:endParaRPr>
                    </a:p>
                    <a:p>
                      <a:pPr algn="ctr"/>
                      <a:r>
                        <a:rPr lang="en-US" sz="700" dirty="0">
                          <a:latin typeface="+mn-lt"/>
                        </a:rPr>
                        <a:t>Manage their own basic hygiene and personal needs, including dressing, going to the toilet and understanding the importance of healthy food choices. </a:t>
                      </a:r>
                    </a:p>
                    <a:p>
                      <a:pPr algn="ctr"/>
                      <a:endParaRPr lang="en-US" sz="700" dirty="0">
                        <a:latin typeface="+mn-lt"/>
                      </a:endParaRPr>
                    </a:p>
                    <a:p>
                      <a:pPr algn="ctr"/>
                      <a:endParaRPr lang="en-US" sz="700" dirty="0">
                        <a:latin typeface="+mn-lt"/>
                      </a:endParaRPr>
                    </a:p>
                    <a:p>
                      <a:pPr algn="ctr"/>
                      <a:r>
                        <a:rPr lang="en-US" sz="700" dirty="0">
                          <a:latin typeface="+mn-lt"/>
                        </a:rPr>
                        <a:t>ELG: Building Relationships </a:t>
                      </a:r>
                    </a:p>
                    <a:p>
                      <a:pPr algn="ctr"/>
                      <a:endParaRPr lang="en-US" sz="700" dirty="0">
                        <a:latin typeface="+mn-lt"/>
                      </a:endParaRPr>
                    </a:p>
                    <a:p>
                      <a:pPr algn="ctr"/>
                      <a:endParaRPr lang="en-US" sz="700" dirty="0">
                        <a:latin typeface="+mn-lt"/>
                      </a:endParaRPr>
                    </a:p>
                    <a:p>
                      <a:pPr algn="ctr"/>
                      <a:r>
                        <a:rPr lang="en-US" sz="700" dirty="0">
                          <a:latin typeface="+mn-lt"/>
                        </a:rPr>
                        <a:t>Work and play cooperatively and take turns with others.</a:t>
                      </a:r>
                    </a:p>
                    <a:p>
                      <a:pPr algn="ctr"/>
                      <a:endParaRPr lang="en-US" sz="700" dirty="0">
                        <a:latin typeface="+mn-lt"/>
                      </a:endParaRPr>
                    </a:p>
                    <a:p>
                      <a:pPr algn="ctr"/>
                      <a:r>
                        <a:rPr lang="en-US" sz="700" dirty="0">
                          <a:latin typeface="+mn-lt"/>
                        </a:rPr>
                        <a:t>Form positive attachments to adults and friendships with peers;. </a:t>
                      </a:r>
                    </a:p>
                    <a:p>
                      <a:pPr algn="ctr"/>
                      <a:endParaRPr lang="en-US" sz="700" dirty="0">
                        <a:latin typeface="+mn-lt"/>
                      </a:endParaRPr>
                    </a:p>
                    <a:p>
                      <a:pPr algn="ctr"/>
                      <a:r>
                        <a:rPr lang="en-US" sz="700" dirty="0">
                          <a:latin typeface="+mn-lt"/>
                        </a:rPr>
                        <a:t>Show sensitivity to their own and to others’ needs. </a:t>
                      </a:r>
                      <a:endParaRPr lang="en-GB" sz="700" dirty="0">
                        <a:solidFill>
                          <a:schemeClr val="tx1"/>
                        </a:solidFill>
                        <a:latin typeface="+mn-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b="1" dirty="0">
                          <a:latin typeface="+mn-lt"/>
                        </a:rPr>
                        <a:t>ELG: Gross Motor Skills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Negotiate space and obstacles safely, with consideration for themselves and others.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 Demonstrate strength, balance and coordination when playing. </a:t>
                      </a:r>
                    </a:p>
                    <a:p>
                      <a:pPr marL="0" marR="0" lvl="0" indent="0" algn="ctr" defTabSz="914400" rtl="0" eaLnBrk="1" fontAlgn="auto" latinLnBrk="0" hangingPunct="1">
                        <a:lnSpc>
                          <a:spcPct val="107000"/>
                        </a:lnSpc>
                        <a:spcBef>
                          <a:spcPts val="0"/>
                        </a:spcBef>
                        <a:spcAft>
                          <a:spcPts val="800"/>
                        </a:spcAft>
                        <a:buClrTx/>
                        <a:buSzTx/>
                        <a:buFontTx/>
                        <a:buNone/>
                        <a:tabLst/>
                        <a:defRPr/>
                      </a:pPr>
                      <a:endParaRPr lang="en-US" sz="700" dirty="0">
                        <a:latin typeface="+mn-lt"/>
                      </a:endParaRP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Move energetically, such as running, jumping, dancing, hopping, skipping and climbing.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b="1" dirty="0">
                          <a:latin typeface="+mn-lt"/>
                        </a:rPr>
                        <a:t>ELG: Fine Motor Skills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Hold a pencil effectively in preparation for fluent writing – using the tripod grip in almost all cases.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Use a range of small tools, including scissors, paint brushes and cutlery.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Begin to show accuracy and care when drawing. </a:t>
                      </a:r>
                      <a:endParaRPr lang="en-GB" sz="700" dirty="0">
                        <a:solidFill>
                          <a:schemeClr val="tx1"/>
                        </a:solidFill>
                        <a:latin typeface="+mn-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b="1" dirty="0">
                          <a:latin typeface="+mn-lt"/>
                        </a:rPr>
                        <a:t>ELG: Comprehension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 Demonstrate understanding of what has been read to them by retelling stories and narratives using their own words and recently introduced vocabulary.</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 Anticipate – where appropriate – key events in stories.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Use and understand recently introduced vocabulary during discussions about stories, non-fiction, rhymes and poems and during role-play.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b="1" dirty="0">
                          <a:latin typeface="+mn-lt"/>
                        </a:rPr>
                        <a:t>ELG: Word Reading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Say a sound for each letter in the alphabet and at least 10 digraphs.</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Read words consistent with their phonic knowledge by sound-blending.</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Read aloud simple sentences and books that are consistent with their phonic knowledge, including some common exception words.</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b="1" dirty="0">
                          <a:latin typeface="+mn-lt"/>
                        </a:rPr>
                        <a:t> ELG: Writing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Write recognisable letters, most of which are correctly formed.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Spell words by identifying sounds in them and representing the sounds with a letter or letters.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 Write simple phrases and sentences that can be read by others.</a:t>
                      </a:r>
                      <a:endParaRPr lang="en-GB" sz="700" dirty="0">
                        <a:solidFill>
                          <a:schemeClr val="tx1"/>
                        </a:solidFill>
                        <a:latin typeface="+mn-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algn="ctr">
                        <a:lnSpc>
                          <a:spcPct val="107000"/>
                        </a:lnSpc>
                        <a:spcAft>
                          <a:spcPts val="800"/>
                        </a:spcAft>
                      </a:pPr>
                      <a:r>
                        <a:rPr lang="en-US" sz="700" b="1" dirty="0">
                          <a:latin typeface="+mn-lt"/>
                        </a:rPr>
                        <a:t>ELG: Number </a:t>
                      </a:r>
                    </a:p>
                    <a:p>
                      <a:pPr algn="ctr">
                        <a:lnSpc>
                          <a:spcPct val="107000"/>
                        </a:lnSpc>
                        <a:spcAft>
                          <a:spcPts val="800"/>
                        </a:spcAft>
                      </a:pPr>
                      <a:r>
                        <a:rPr lang="en-US" sz="700" dirty="0">
                          <a:latin typeface="+mn-lt"/>
                        </a:rPr>
                        <a:t>Have a deep understanding of number to 10, including the composition of each number; </a:t>
                      </a:r>
                    </a:p>
                    <a:p>
                      <a:pPr algn="ctr">
                        <a:lnSpc>
                          <a:spcPct val="107000"/>
                        </a:lnSpc>
                        <a:spcAft>
                          <a:spcPts val="800"/>
                        </a:spcAft>
                      </a:pPr>
                      <a:r>
                        <a:rPr lang="en-US" sz="700" dirty="0" err="1">
                          <a:latin typeface="+mn-lt"/>
                        </a:rPr>
                        <a:t>Subitise</a:t>
                      </a:r>
                      <a:r>
                        <a:rPr lang="en-US" sz="700" dirty="0">
                          <a:latin typeface="+mn-lt"/>
                        </a:rPr>
                        <a:t> (recognise quantities without counting) up to 5; - Automatically recall (without reference to rhymes, counting or other aids) number bonds up to 5 (including subtraction facts) and some number bonds to 10, including double facts. </a:t>
                      </a:r>
                    </a:p>
                    <a:p>
                      <a:pPr algn="ctr">
                        <a:lnSpc>
                          <a:spcPct val="107000"/>
                        </a:lnSpc>
                        <a:spcAft>
                          <a:spcPts val="800"/>
                        </a:spcAft>
                      </a:pPr>
                      <a:r>
                        <a:rPr lang="en-US" sz="700" b="1" dirty="0">
                          <a:latin typeface="+mn-lt"/>
                        </a:rPr>
                        <a:t>ELG: Numerical Patterns </a:t>
                      </a:r>
                    </a:p>
                    <a:p>
                      <a:pPr algn="ctr">
                        <a:lnSpc>
                          <a:spcPct val="107000"/>
                        </a:lnSpc>
                        <a:spcAft>
                          <a:spcPts val="800"/>
                        </a:spcAft>
                      </a:pPr>
                      <a:r>
                        <a:rPr lang="en-US" sz="700" dirty="0">
                          <a:latin typeface="+mn-lt"/>
                        </a:rPr>
                        <a:t>Verbally count beyond 20, recognising the pattern of the counting system; - Compare quantities up to 10 in different contexts, recognising when one quantity is greater than, less than or the same as the other quantity. </a:t>
                      </a:r>
                    </a:p>
                    <a:p>
                      <a:pPr algn="ctr">
                        <a:lnSpc>
                          <a:spcPct val="107000"/>
                        </a:lnSpc>
                        <a:spcAft>
                          <a:spcPts val="800"/>
                        </a:spcAft>
                      </a:pPr>
                      <a:r>
                        <a:rPr lang="en-US" sz="700" dirty="0">
                          <a:latin typeface="+mn-lt"/>
                        </a:rPr>
                        <a:t> Explore and represent patterns within numbers up to 10, including evens and odds, double facts and how quantities can be distributed equally.</a:t>
                      </a:r>
                      <a:endParaRPr lang="en-GB" sz="700" dirty="0">
                        <a:solidFill>
                          <a:schemeClr val="tx1"/>
                        </a:solidFill>
                        <a:latin typeface="+mn-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ctr"/>
                      <a:r>
                        <a:rPr lang="en-US" sz="700" b="1" dirty="0">
                          <a:latin typeface="+mn-lt"/>
                        </a:rPr>
                        <a:t>ELG: Past and Present </a:t>
                      </a:r>
                    </a:p>
                    <a:p>
                      <a:pPr algn="ctr"/>
                      <a:endParaRPr lang="en-US" sz="700" dirty="0">
                        <a:latin typeface="+mn-lt"/>
                      </a:endParaRPr>
                    </a:p>
                    <a:p>
                      <a:pPr algn="ctr"/>
                      <a:r>
                        <a:rPr lang="en-US" sz="700" dirty="0">
                          <a:latin typeface="+mn-lt"/>
                        </a:rPr>
                        <a:t>Talk about the lives of the people around them and their roles in society.</a:t>
                      </a:r>
                    </a:p>
                    <a:p>
                      <a:pPr algn="ctr"/>
                      <a:endParaRPr lang="en-US" sz="700" dirty="0">
                        <a:latin typeface="+mn-lt"/>
                      </a:endParaRPr>
                    </a:p>
                    <a:p>
                      <a:pPr algn="ctr"/>
                      <a:r>
                        <a:rPr lang="en-US" sz="700" dirty="0">
                          <a:latin typeface="+mn-lt"/>
                        </a:rPr>
                        <a:t>Know some similarities and differences between things in the past and now, drawing on their experiences and what has been read in class. </a:t>
                      </a:r>
                    </a:p>
                    <a:p>
                      <a:pPr algn="ctr"/>
                      <a:endParaRPr lang="en-US" sz="700" dirty="0">
                        <a:latin typeface="+mn-lt"/>
                      </a:endParaRPr>
                    </a:p>
                    <a:p>
                      <a:pPr algn="ctr"/>
                      <a:r>
                        <a:rPr lang="en-US" sz="700" dirty="0">
                          <a:latin typeface="+mn-lt"/>
                        </a:rPr>
                        <a:t>Understand the past through settings, characters and events encountered in books read in class and storytelling.</a:t>
                      </a:r>
                    </a:p>
                    <a:p>
                      <a:pPr algn="ctr"/>
                      <a:endParaRPr lang="en-US" sz="700" dirty="0">
                        <a:latin typeface="+mn-lt"/>
                      </a:endParaRPr>
                    </a:p>
                    <a:p>
                      <a:pPr algn="ctr"/>
                      <a:r>
                        <a:rPr lang="en-US" sz="700" b="1" dirty="0">
                          <a:latin typeface="+mn-lt"/>
                        </a:rPr>
                        <a:t> ELG: People, Culture and Communities </a:t>
                      </a:r>
                    </a:p>
                    <a:p>
                      <a:pPr algn="ctr"/>
                      <a:endParaRPr lang="en-US" sz="700" dirty="0">
                        <a:latin typeface="+mn-lt"/>
                      </a:endParaRPr>
                    </a:p>
                    <a:p>
                      <a:pPr algn="ctr"/>
                      <a:r>
                        <a:rPr lang="en-US" sz="700" dirty="0">
                          <a:latin typeface="+mn-lt"/>
                        </a:rPr>
                        <a:t>Describe their immediate environment using knowledge from observation, discussion, stories, non-fiction texts and maps. </a:t>
                      </a:r>
                    </a:p>
                    <a:p>
                      <a:pPr algn="ctr"/>
                      <a:endParaRPr lang="en-US" sz="700" dirty="0">
                        <a:latin typeface="+mn-lt"/>
                      </a:endParaRPr>
                    </a:p>
                    <a:p>
                      <a:pPr algn="ctr"/>
                      <a:r>
                        <a:rPr lang="en-US" sz="700" dirty="0">
                          <a:latin typeface="+mn-lt"/>
                        </a:rPr>
                        <a:t>Know some similarities and differences between different religious and cultural communities in this country, drawing on their experiences and what has been read in class. </a:t>
                      </a:r>
                    </a:p>
                    <a:p>
                      <a:pPr algn="ctr"/>
                      <a:endParaRPr lang="en-US" sz="700" dirty="0">
                        <a:latin typeface="+mn-lt"/>
                      </a:endParaRPr>
                    </a:p>
                    <a:p>
                      <a:pPr algn="ctr"/>
                      <a:r>
                        <a:rPr lang="en-US" sz="700" dirty="0">
                          <a:latin typeface="+mn-lt"/>
                        </a:rPr>
                        <a:t>Explain some similarities and differences between life in this country and life in other countries, drawing on knowledge from stories, non-fiction texts and – when appropriate – maps.</a:t>
                      </a:r>
                    </a:p>
                    <a:p>
                      <a:pPr algn="ctr"/>
                      <a:endParaRPr lang="en-US" sz="700" dirty="0">
                        <a:solidFill>
                          <a:schemeClr val="tx1"/>
                        </a:solidFill>
                        <a:latin typeface="+mn-lt"/>
                      </a:endParaRPr>
                    </a:p>
                    <a:p>
                      <a:pPr algn="ctr"/>
                      <a:r>
                        <a:rPr lang="en-US" sz="700" b="1" dirty="0">
                          <a:latin typeface="+mn-lt"/>
                        </a:rPr>
                        <a:t>ELG: The Natural World </a:t>
                      </a:r>
                    </a:p>
                    <a:p>
                      <a:pPr algn="ctr"/>
                      <a:endParaRPr lang="en-US" sz="700" dirty="0">
                        <a:latin typeface="+mn-lt"/>
                      </a:endParaRPr>
                    </a:p>
                    <a:p>
                      <a:pPr algn="ctr"/>
                      <a:r>
                        <a:rPr lang="en-US" sz="700" dirty="0">
                          <a:latin typeface="+mn-lt"/>
                        </a:rPr>
                        <a:t>Explore the natural world around them, making observations and drawing pictures of animals and plants.</a:t>
                      </a:r>
                    </a:p>
                    <a:p>
                      <a:pPr algn="ctr"/>
                      <a:endParaRPr lang="en-US" sz="700" dirty="0">
                        <a:latin typeface="+mn-lt"/>
                      </a:endParaRPr>
                    </a:p>
                    <a:p>
                      <a:pPr algn="ctr"/>
                      <a:r>
                        <a:rPr lang="en-US" sz="700" dirty="0">
                          <a:latin typeface="+mn-lt"/>
                        </a:rPr>
                        <a:t>Know some similarities and differences between the natural world around them and contrasting environments, drawing on their experiences and what has been read in class.</a:t>
                      </a:r>
                    </a:p>
                    <a:p>
                      <a:pPr algn="ctr"/>
                      <a:endParaRPr lang="en-US" sz="700" dirty="0">
                        <a:latin typeface="+mn-lt"/>
                      </a:endParaRPr>
                    </a:p>
                    <a:p>
                      <a:pPr algn="ctr"/>
                      <a:r>
                        <a:rPr lang="en-US" sz="700" dirty="0">
                          <a:latin typeface="+mn-lt"/>
                        </a:rPr>
                        <a:t>Understand some important processes and changes in the natural world around them, including the seasons and changing states of matter.</a:t>
                      </a:r>
                      <a:endParaRPr lang="en-GB" sz="700" dirty="0">
                        <a:solidFill>
                          <a:schemeClr val="tx1"/>
                        </a:solidFill>
                        <a:latin typeface="+mn-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algn="ctr"/>
                      <a:r>
                        <a:rPr lang="en-US" sz="700" b="1" dirty="0">
                          <a:latin typeface="+mn-lt"/>
                        </a:rPr>
                        <a:t>ELG: Creating with Materials </a:t>
                      </a:r>
                    </a:p>
                    <a:p>
                      <a:pPr algn="ctr"/>
                      <a:endParaRPr lang="en-US" sz="700" b="1" dirty="0">
                        <a:latin typeface="+mn-lt"/>
                      </a:endParaRPr>
                    </a:p>
                    <a:p>
                      <a:pPr algn="ctr"/>
                      <a:r>
                        <a:rPr lang="en-US" sz="700" dirty="0">
                          <a:latin typeface="+mn-lt"/>
                        </a:rPr>
                        <a:t>Safely use and explore a variety of materials, tools and techniques, experimenting with colour, design, texture, form and function. </a:t>
                      </a:r>
                    </a:p>
                    <a:p>
                      <a:pPr algn="ctr"/>
                      <a:endParaRPr lang="en-US" sz="700" dirty="0">
                        <a:latin typeface="+mn-lt"/>
                      </a:endParaRPr>
                    </a:p>
                    <a:p>
                      <a:pPr algn="ctr"/>
                      <a:r>
                        <a:rPr lang="en-US" sz="700" dirty="0">
                          <a:latin typeface="+mn-lt"/>
                        </a:rPr>
                        <a:t>Share their creations, explaining the process they have used; - Make use of props and materials when role playing characters in narratives and stories.</a:t>
                      </a:r>
                    </a:p>
                    <a:p>
                      <a:pPr algn="ctr"/>
                      <a:endParaRPr lang="en-US" sz="700" dirty="0">
                        <a:latin typeface="+mn-lt"/>
                      </a:endParaRPr>
                    </a:p>
                    <a:p>
                      <a:pPr algn="ctr"/>
                      <a:r>
                        <a:rPr lang="en-US" sz="700" dirty="0">
                          <a:latin typeface="+mn-lt"/>
                        </a:rPr>
                        <a:t> </a:t>
                      </a:r>
                      <a:r>
                        <a:rPr lang="en-US" sz="700" b="1" dirty="0">
                          <a:latin typeface="+mn-lt"/>
                        </a:rPr>
                        <a:t>ELG: Being Imaginative and Expressive </a:t>
                      </a:r>
                    </a:p>
                    <a:p>
                      <a:pPr algn="ctr"/>
                      <a:endParaRPr lang="en-US" sz="700" dirty="0">
                        <a:latin typeface="+mn-lt"/>
                      </a:endParaRPr>
                    </a:p>
                    <a:p>
                      <a:pPr algn="ctr"/>
                      <a:r>
                        <a:rPr lang="en-US" sz="700" dirty="0">
                          <a:latin typeface="+mn-lt"/>
                        </a:rPr>
                        <a:t>Invent, adapt and recount narratives and stories with peers and their teacher. </a:t>
                      </a:r>
                    </a:p>
                    <a:p>
                      <a:pPr algn="ctr"/>
                      <a:endParaRPr lang="en-US" sz="700" dirty="0">
                        <a:latin typeface="+mn-lt"/>
                      </a:endParaRPr>
                    </a:p>
                    <a:p>
                      <a:pPr algn="ctr"/>
                      <a:r>
                        <a:rPr lang="en-US" sz="700" dirty="0">
                          <a:latin typeface="+mn-lt"/>
                        </a:rPr>
                        <a:t> Sing a range of well-known nursery rhymes and songs; Perform songs, rhymes, poems and stories with others, and – when appropriate – try to move in time with music. </a:t>
                      </a:r>
                      <a:endParaRPr lang="en-GB" sz="700" dirty="0">
                        <a:solidFill>
                          <a:schemeClr val="tx1"/>
                        </a:solidFill>
                        <a:latin typeface="+mn-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bl>
          </a:graphicData>
        </a:graphic>
      </p:graphicFrame>
      <p:pic>
        <p:nvPicPr>
          <p:cNvPr id="8" name="Picture 7">
            <a:extLst>
              <a:ext uri="{FF2B5EF4-FFF2-40B4-BE49-F238E27FC236}">
                <a16:creationId xmlns:a16="http://schemas.microsoft.com/office/drawing/2014/main" id="{115F40D6-CFA8-4566-9890-A489E988177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452519" y="1212112"/>
            <a:ext cx="363194" cy="363194"/>
          </a:xfrm>
          <a:prstGeom prst="rect">
            <a:avLst/>
          </a:prstGeom>
        </p:spPr>
      </p:pic>
      <p:pic>
        <p:nvPicPr>
          <p:cNvPr id="9" name="Picture 8">
            <a:extLst>
              <a:ext uri="{FF2B5EF4-FFF2-40B4-BE49-F238E27FC236}">
                <a16:creationId xmlns:a16="http://schemas.microsoft.com/office/drawing/2014/main" id="{0A0B5B12-8D4D-4712-8431-41086A8AC33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960986" y="1074263"/>
            <a:ext cx="466695" cy="466695"/>
          </a:xfrm>
          <a:prstGeom prst="rect">
            <a:avLst/>
          </a:prstGeom>
        </p:spPr>
      </p:pic>
      <p:pic>
        <p:nvPicPr>
          <p:cNvPr id="10" name="Picture 9">
            <a:extLst>
              <a:ext uri="{FF2B5EF4-FFF2-40B4-BE49-F238E27FC236}">
                <a16:creationId xmlns:a16="http://schemas.microsoft.com/office/drawing/2014/main" id="{AC1E81BA-2249-4FAC-88E8-19E565C0D22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382138" y="1070135"/>
            <a:ext cx="466695" cy="466695"/>
          </a:xfrm>
          <a:prstGeom prst="rect">
            <a:avLst/>
          </a:prstGeom>
        </p:spPr>
      </p:pic>
      <p:pic>
        <p:nvPicPr>
          <p:cNvPr id="11" name="Picture 10">
            <a:extLst>
              <a:ext uri="{FF2B5EF4-FFF2-40B4-BE49-F238E27FC236}">
                <a16:creationId xmlns:a16="http://schemas.microsoft.com/office/drawing/2014/main" id="{46936493-4B19-4961-877B-8975158800A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946117" y="1103305"/>
            <a:ext cx="363194" cy="363194"/>
          </a:xfrm>
          <a:prstGeom prst="rect">
            <a:avLst/>
          </a:prstGeom>
        </p:spPr>
      </p:pic>
      <p:pic>
        <p:nvPicPr>
          <p:cNvPr id="12" name="Picture 11">
            <a:extLst>
              <a:ext uri="{FF2B5EF4-FFF2-40B4-BE49-F238E27FC236}">
                <a16:creationId xmlns:a16="http://schemas.microsoft.com/office/drawing/2014/main" id="{128822E2-39EF-4679-81F8-C43940C418C2}"/>
              </a:ext>
            </a:extLst>
          </p:cNvPr>
          <p:cNvPicPr>
            <a:picLocks noChangeAspect="1"/>
          </p:cNvPicPr>
          <p:nvPr/>
        </p:nvPicPr>
        <p:blipFill>
          <a:blip r:embed="rId7">
            <a:extLst>
              <a:ext uri="{BEBA8EAE-BF5A-486C-A8C5-ECC9F3942E4B}">
                <a14:imgProps xmlns:a14="http://schemas.microsoft.com/office/drawing/2010/main">
                  <a14:imgLayer r:embed="rId8">
                    <a14:imgEffect>
                      <a14:backgroundRemoval t="3125" b="98633" l="9961" r="89844">
                        <a14:foregroundMark x1="64063" y1="9961" x2="55664" y2="6250"/>
                        <a14:foregroundMark x1="51563" y1="3125" x2="51563" y2="3125"/>
                        <a14:foregroundMark x1="46484" y1="96484" x2="46484" y2="96484"/>
                        <a14:foregroundMark x1="64648" y1="98633" x2="64648" y2="98633"/>
                        <a14:foregroundMark x1="78516" y1="48633" x2="78516" y2="48633"/>
                        <a14:backgroundMark x1="59570" y1="50781" x2="59570" y2="50781"/>
                        <a14:backgroundMark x1="59570" y1="50781" x2="59570" y2="50781"/>
                        <a14:backgroundMark x1="58594" y1="49609" x2="40820" y2="48242"/>
                        <a14:backgroundMark x1="65039" y1="48242" x2="49609" y2="53125"/>
                      </a14:backgroundRemoval>
                    </a14:imgEffect>
                  </a14:imgLayer>
                </a14:imgProps>
              </a:ext>
              <a:ext uri="{28A0092B-C50C-407E-A947-70E740481C1C}">
                <a14:useLocalDpi xmlns:a14="http://schemas.microsoft.com/office/drawing/2010/main" val="0"/>
              </a:ext>
            </a:extLst>
          </a:blip>
          <a:stretch>
            <a:fillRect/>
          </a:stretch>
        </p:blipFill>
        <p:spPr>
          <a:xfrm rot="20385759">
            <a:off x="3573850" y="1099467"/>
            <a:ext cx="445770" cy="445770"/>
          </a:xfrm>
          <a:prstGeom prst="rect">
            <a:avLst/>
          </a:prstGeom>
        </p:spPr>
      </p:pic>
      <p:pic>
        <p:nvPicPr>
          <p:cNvPr id="13" name="Picture 12">
            <a:extLst>
              <a:ext uri="{FF2B5EF4-FFF2-40B4-BE49-F238E27FC236}">
                <a16:creationId xmlns:a16="http://schemas.microsoft.com/office/drawing/2014/main" id="{39401746-DFF5-45B3-B458-DEB981D97B09}"/>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66450" y="1034191"/>
            <a:ext cx="540780" cy="540780"/>
          </a:xfrm>
          <a:prstGeom prst="rect">
            <a:avLst/>
          </a:prstGeom>
        </p:spPr>
      </p:pic>
      <p:pic>
        <p:nvPicPr>
          <p:cNvPr id="14" name="Picture 13">
            <a:extLst>
              <a:ext uri="{FF2B5EF4-FFF2-40B4-BE49-F238E27FC236}">
                <a16:creationId xmlns:a16="http://schemas.microsoft.com/office/drawing/2014/main" id="{52E055B6-F448-4C08-B24C-A9523B238E55}"/>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034585" y="887457"/>
            <a:ext cx="417124" cy="417124"/>
          </a:xfrm>
          <a:prstGeom prst="rect">
            <a:avLst/>
          </a:prstGeom>
        </p:spPr>
      </p:pic>
      <p:sp>
        <p:nvSpPr>
          <p:cNvPr id="16" name="TextBox 15">
            <a:extLst>
              <a:ext uri="{FF2B5EF4-FFF2-40B4-BE49-F238E27FC236}">
                <a16:creationId xmlns:a16="http://schemas.microsoft.com/office/drawing/2014/main" id="{A2B6D5F2-6D0A-41F9-A819-D98F029320E9}"/>
              </a:ext>
            </a:extLst>
          </p:cNvPr>
          <p:cNvSpPr txBox="1"/>
          <p:nvPr/>
        </p:nvSpPr>
        <p:spPr>
          <a:xfrm>
            <a:off x="707230" y="6362850"/>
            <a:ext cx="11196084" cy="307777"/>
          </a:xfrm>
          <a:prstGeom prst="rect">
            <a:avLst/>
          </a:prstGeom>
          <a:noFill/>
        </p:spPr>
        <p:txBody>
          <a:bodyPr wrap="square">
            <a:spAutoFit/>
          </a:bodyPr>
          <a:lstStyle/>
          <a:p>
            <a:r>
              <a:rPr lang="en-US" sz="1400" i="1" dirty="0">
                <a:solidFill>
                  <a:schemeClr val="bg1">
                    <a:lumMod val="50000"/>
                  </a:schemeClr>
                </a:solidFill>
              </a:rPr>
              <a:t>It is important for parents and early years settings to have a strong and respectful partnership. This sets the scene for children to thrive in the early years.</a:t>
            </a:r>
            <a:endParaRPr lang="en-GB" sz="1400" i="1" dirty="0">
              <a:solidFill>
                <a:schemeClr val="bg1">
                  <a:lumMod val="50000"/>
                </a:schemeClr>
              </a:solidFill>
            </a:endParaRPr>
          </a:p>
        </p:txBody>
      </p:sp>
    </p:spTree>
    <p:custDataLst>
      <p:tags r:id="rId1"/>
    </p:custDataLst>
    <p:extLst>
      <p:ext uri="{BB962C8B-B14F-4D97-AF65-F5344CB8AC3E}">
        <p14:creationId xmlns:p14="http://schemas.microsoft.com/office/powerpoint/2010/main" val="1979124110"/>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2.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3.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4.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5.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6.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7.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8.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9.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0.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1.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2.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3.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4.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5.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a803a4aa-2474-442d-8fed-b93a2e8694c7">
      <Terms xmlns="http://schemas.microsoft.com/office/infopath/2007/PartnerControls"/>
    </lcf76f155ced4ddcb4097134ff3c332f>
    <TaxCatchAll xmlns="b5319e19-17f0-44ba-84f9-69b48e7a7123"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3FE8E4AB0769444EBE07B9D12499CF74" ma:contentTypeVersion="23" ma:contentTypeDescription="Create a new document." ma:contentTypeScope="" ma:versionID="3de844e6ae4fb7e71b0d43bea8aa2966">
  <xsd:schema xmlns:xsd="http://www.w3.org/2001/XMLSchema" xmlns:xs="http://www.w3.org/2001/XMLSchema" xmlns:p="http://schemas.microsoft.com/office/2006/metadata/properties" xmlns:ns2="a803a4aa-2474-442d-8fed-b93a2e8694c7" xmlns:ns3="b5319e19-17f0-44ba-84f9-69b48e7a7123" targetNamespace="http://schemas.microsoft.com/office/2006/metadata/properties" ma:root="true" ma:fieldsID="5a11c455766ef8f8a4dc418b5800e213" ns2:_="" ns3:_="">
    <xsd:import namespace="a803a4aa-2474-442d-8fed-b93a2e8694c7"/>
    <xsd:import namespace="b5319e19-17f0-44ba-84f9-69b48e7a7123"/>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KeyPoints" minOccurs="0"/>
                <xsd:element ref="ns2:MediaServiceKeyPoints" minOccurs="0"/>
                <xsd:element ref="ns2:MediaServiceAutoTags" minOccurs="0"/>
                <xsd:element ref="ns2:MediaServiceGenerationTime" minOccurs="0"/>
                <xsd:element ref="ns2:MediaServiceEventHashCode" minOccurs="0"/>
                <xsd:element ref="ns2:MediaServiceOCR" minOccurs="0"/>
                <xsd:element ref="ns3:SharedWithUsers" minOccurs="0"/>
                <xsd:element ref="ns3:SharedWithDetails" minOccurs="0"/>
                <xsd:element ref="ns2:MediaServiceLocation" minOccurs="0"/>
                <xsd:element ref="ns2:MediaLengthInSeconds" minOccurs="0"/>
                <xsd:element ref="ns3:TaxCatchAll" minOccurs="0"/>
                <xsd:element ref="ns2:lcf76f155ced4ddcb4097134ff3c332f"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803a4aa-2474-442d-8fed-b93a2e8694c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KeyPoints" ma:index="11" nillable="true" ma:displayName="MediaServiceAutoKeyPoints" ma:hidden="true" ma:internalName="MediaServiceAutoKeyPoints" ma:readOnly="true">
      <xsd:simpleType>
        <xsd:restriction base="dms:Note"/>
      </xsd:simpleType>
    </xsd:element>
    <xsd:element name="MediaServiceKeyPoints" ma:index="12" nillable="true" ma:displayName="KeyPoints" ma:internalName="MediaServiceKeyPoints" ma:readOnly="true">
      <xsd:simpleType>
        <xsd:restriction base="dms:Note">
          <xsd:maxLength value="255"/>
        </xsd:restriction>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3" nillable="true" ma:taxonomy="true" ma:internalName="lcf76f155ced4ddcb4097134ff3c332f" ma:taxonomyFieldName="MediaServiceImageTags" ma:displayName="Image Tags" ma:readOnly="false" ma:fieldId="{5cf76f15-5ced-4ddc-b409-7134ff3c332f}" ma:taxonomyMulti="true" ma:sspId="c839ba0a-7475-45ab-94e2-a2e5b426cb0c"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b5319e19-17f0-44ba-84f9-69b48e7a7123"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75e3bea7-a732-474f-8425-400d0a62e357}" ma:internalName="TaxCatchAll" ma:showField="CatchAllData" ma:web="b5319e19-17f0-44ba-84f9-69b48e7a7123">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1FACA058-D462-4CE9-9416-54429D923E0D}">
  <ds:schemaRefs>
    <ds:schemaRef ds:uri="http://purl.org/dc/elements/1.1/"/>
    <ds:schemaRef ds:uri="http://schemas.microsoft.com/office/2006/documentManagement/types"/>
    <ds:schemaRef ds:uri="http://www.w3.org/XML/1998/namespace"/>
    <ds:schemaRef ds:uri="http://purl.org/dc/terms/"/>
    <ds:schemaRef ds:uri="http://schemas.microsoft.com/office/infopath/2007/PartnerControls"/>
    <ds:schemaRef ds:uri="http://purl.org/dc/dcmitype/"/>
    <ds:schemaRef ds:uri="http://schemas.openxmlformats.org/package/2006/metadata/core-properties"/>
    <ds:schemaRef ds:uri="b5319e19-17f0-44ba-84f9-69b48e7a7123"/>
    <ds:schemaRef ds:uri="a803a4aa-2474-442d-8fed-b93a2e8694c7"/>
    <ds:schemaRef ds:uri="http://schemas.microsoft.com/office/2006/metadata/properties"/>
  </ds:schemaRefs>
</ds:datastoreItem>
</file>

<file path=customXml/itemProps2.xml><?xml version="1.0" encoding="utf-8"?>
<ds:datastoreItem xmlns:ds="http://schemas.openxmlformats.org/officeDocument/2006/customXml" ds:itemID="{162AB463-C444-4935-B40B-05A0B6BAEE58}">
  <ds:schemaRefs>
    <ds:schemaRef ds:uri="http://schemas.microsoft.com/sharepoint/v3/contenttype/forms"/>
  </ds:schemaRefs>
</ds:datastoreItem>
</file>

<file path=customXml/itemProps3.xml><?xml version="1.0" encoding="utf-8"?>
<ds:datastoreItem xmlns:ds="http://schemas.openxmlformats.org/officeDocument/2006/customXml" ds:itemID="{FCEC4D59-9DE4-4DB2-A5AB-CAA54C1D8A4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803a4aa-2474-442d-8fed-b93a2e8694c7"/>
    <ds:schemaRef ds:uri="b5319e19-17f0-44ba-84f9-69b48e7a712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10777</TotalTime>
  <Words>9861</Words>
  <Application>Microsoft Office PowerPoint</Application>
  <PresentationFormat>Widescreen</PresentationFormat>
  <Paragraphs>1191</Paragraphs>
  <Slides>15</Slides>
  <Notes>4</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15</vt:i4>
      </vt:variant>
    </vt:vector>
  </HeadingPairs>
  <TitlesOfParts>
    <vt:vector size="23" baseType="lpstr">
      <vt:lpstr>Adler</vt:lpstr>
      <vt:lpstr>Wingdings</vt:lpstr>
      <vt:lpstr>Calibri</vt:lpstr>
      <vt:lpstr>Calibri Light</vt:lpstr>
      <vt:lpstr>Amatic SC</vt:lpstr>
      <vt:lpstr>Courier New</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Claire Adshead</dc:creator>
  <cp:lastModifiedBy>C Adshead</cp:lastModifiedBy>
  <cp:revision>204</cp:revision>
  <cp:lastPrinted>2022-05-19T13:45:51Z</cp:lastPrinted>
  <dcterms:created xsi:type="dcterms:W3CDTF">2021-06-03T07:59:39Z</dcterms:created>
  <dcterms:modified xsi:type="dcterms:W3CDTF">2025-12-08T13:51:21Z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0x0101003FE8E4AB0769444EBE07B9D12499CF74</vt:lpwstr>
  </property>
  <property fmtid="{D5CDD505-2E9C-101B-9397-08002B2CF9AE}" pid="3" name="MediaServiceImageTags">
    <vt:lpwstr/>
  </property>
</Properties>
</file>